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329" r:id="rId4"/>
    <p:sldId id="295" r:id="rId5"/>
    <p:sldId id="299" r:id="rId6"/>
    <p:sldId id="331" r:id="rId7"/>
    <p:sldId id="323" r:id="rId8"/>
    <p:sldId id="325" r:id="rId9"/>
    <p:sldId id="330" r:id="rId10"/>
    <p:sldId id="332" r:id="rId11"/>
    <p:sldId id="333" r:id="rId12"/>
    <p:sldId id="327" r:id="rId13"/>
    <p:sldId id="288" r:id="rId14"/>
    <p:sldId id="334" r:id="rId15"/>
    <p:sldId id="274" r:id="rId16"/>
  </p:sldIdLst>
  <p:sldSz cx="9144000" cy="6858000" type="screen4x3"/>
  <p:notesSz cx="7102475" cy="10233025"/>
  <p:embeddedFontLst>
    <p:embeddedFont>
      <p:font typeface="DefusedLight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122"/>
    <a:srgbClr val="008A3E"/>
    <a:srgbClr val="17D729"/>
    <a:srgbClr val="1AE62D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3407" autoAdjust="0"/>
  </p:normalViewPr>
  <p:slideViewPr>
    <p:cSldViewPr>
      <p:cViewPr>
        <p:scale>
          <a:sx n="66" d="100"/>
          <a:sy n="66" d="100"/>
        </p:scale>
        <p:origin x="-7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s.cranfield.ac.uk\filestore\Users\SAS\e101512\Desktop\Placements\Davide%20Pieronbon\EXPERIMENTS\Scenedesmus%20DAF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s.cranfield.ac.uk\filestore\Users\SAS\e101512\Desktop\Placements\Davide%20Pieronbon\EXPERIMENTS\Scenedesmus%20BDAF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101512\Dropbox\01_CRANFIELD%20HOME\EXPERIMENTS\05_PRETREATMENT\COMAPRISON%20FOR%20PAPE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101512\Dropbox\01_CRANFIELD%20HOME\enzymes\Pavel%20enzymatic%20pre-treatment%20of%20Scenedesmus%20obliguus%205_3_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101512\Dropbox\01_CRANFIELD%20HOME\EXPERIMENTS\05_PRETREATMENT\COMAPRISON%20FOR%20PAP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101512\Dropbox\01_CRANFIELD%20HOME\EXPERIMENTS\05_PRETREATMENT\COMAPRISON%20FOR%20PA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602250957468856E-2"/>
          <c:y val="0.1387390506095949"/>
          <c:w val="0.87423271961636351"/>
          <c:h val="0.63846180793863294"/>
        </c:manualLayout>
      </c:layout>
      <c:barChart>
        <c:barDir val="col"/>
        <c:grouping val="clustered"/>
        <c:ser>
          <c:idx val="0"/>
          <c:order val="0"/>
          <c:tx>
            <c:strRef>
              <c:f>'AOM t0'!$B$51</c:f>
              <c:strCache>
                <c:ptCount val="1"/>
                <c:pt idx="0">
                  <c:v>Carbohydrates:DOC </c:v>
                </c:pt>
              </c:strCache>
            </c:strRef>
          </c:tx>
          <c:errBars>
            <c:errBarType val="both"/>
            <c:errValType val="cust"/>
            <c:plus>
              <c:numRef>
                <c:f>'AOM t0'!$C$52:$L$52</c:f>
                <c:numCache>
                  <c:formatCode>General</c:formatCode>
                  <c:ptCount val="10"/>
                  <c:pt idx="0">
                    <c:v>0.35000000000000009</c:v>
                  </c:pt>
                  <c:pt idx="1">
                    <c:v>0.77000000000000024</c:v>
                  </c:pt>
                  <c:pt idx="2">
                    <c:v>0.1</c:v>
                  </c:pt>
                  <c:pt idx="3">
                    <c:v>0.25</c:v>
                  </c:pt>
                  <c:pt idx="4">
                    <c:v>2.0000000000000007E-2</c:v>
                  </c:pt>
                  <c:pt idx="5">
                    <c:v>0.45</c:v>
                  </c:pt>
                  <c:pt idx="6">
                    <c:v>0.6000000000000002</c:v>
                  </c:pt>
                  <c:pt idx="7">
                    <c:v>0.45</c:v>
                  </c:pt>
                  <c:pt idx="8">
                    <c:v>0.18000000000000005</c:v>
                  </c:pt>
                  <c:pt idx="9">
                    <c:v>0.23</c:v>
                  </c:pt>
                </c:numCache>
              </c:numRef>
            </c:plus>
            <c:minus>
              <c:numRef>
                <c:f>'AOM t0'!$C$52:$L$52</c:f>
                <c:numCache>
                  <c:formatCode>General</c:formatCode>
                  <c:ptCount val="10"/>
                  <c:pt idx="0">
                    <c:v>0.35000000000000009</c:v>
                  </c:pt>
                  <c:pt idx="1">
                    <c:v>0.77000000000000024</c:v>
                  </c:pt>
                  <c:pt idx="2">
                    <c:v>0.1</c:v>
                  </c:pt>
                  <c:pt idx="3">
                    <c:v>0.25</c:v>
                  </c:pt>
                  <c:pt idx="4">
                    <c:v>2.0000000000000007E-2</c:v>
                  </c:pt>
                  <c:pt idx="5">
                    <c:v>0.45</c:v>
                  </c:pt>
                  <c:pt idx="6">
                    <c:v>0.6000000000000002</c:v>
                  </c:pt>
                  <c:pt idx="7">
                    <c:v>0.45</c:v>
                  </c:pt>
                  <c:pt idx="8">
                    <c:v>0.18000000000000005</c:v>
                  </c:pt>
                  <c:pt idx="9">
                    <c:v>0.23</c:v>
                  </c:pt>
                </c:numCache>
              </c:numRef>
            </c:minus>
          </c:errBars>
          <c:cat>
            <c:multiLvlStrRef>
              <c:f>'AOM t0'!$C$42:$N$43</c:f>
              <c:multiLvlStrCache>
                <c:ptCount val="11"/>
                <c:lvl>
                  <c:pt idx="0">
                    <c:v>EXP</c:v>
                  </c:pt>
                  <c:pt idx="1">
                    <c:v>ST</c:v>
                  </c:pt>
                  <c:pt idx="2">
                    <c:v>EXP</c:v>
                  </c:pt>
                  <c:pt idx="3">
                    <c:v>ST</c:v>
                  </c:pt>
                  <c:pt idx="4">
                    <c:v>EXP</c:v>
                  </c:pt>
                  <c:pt idx="5">
                    <c:v>ST</c:v>
                  </c:pt>
                  <c:pt idx="6">
                    <c:v>EXP</c:v>
                  </c:pt>
                  <c:pt idx="7">
                    <c:v>ST</c:v>
                  </c:pt>
                  <c:pt idx="8">
                    <c:v>EXP</c:v>
                  </c:pt>
                  <c:pt idx="9">
                    <c:v>ST</c:v>
                  </c:pt>
                  <c:pt idx="10">
                    <c:v>ST</c:v>
                  </c:pt>
                </c:lvl>
                <c:lvl>
                  <c:pt idx="0">
                    <c:v>Scenedesmus obliquus</c:v>
                  </c:pt>
                  <c:pt idx="2">
                    <c:v>Chlorella vulgaris</c:v>
                  </c:pt>
                  <c:pt idx="4">
                    <c:v>Chlorella vulgaris*</c:v>
                  </c:pt>
                  <c:pt idx="6">
                    <c:v>Microcystis aeruginosa*</c:v>
                  </c:pt>
                  <c:pt idx="8">
                    <c:v>Asterionella formosa*</c:v>
                  </c:pt>
                  <c:pt idx="10">
                    <c:v>Arthrospira maxima</c:v>
                  </c:pt>
                </c:lvl>
              </c:multiLvlStrCache>
            </c:multiLvlStrRef>
          </c:cat>
          <c:val>
            <c:numRef>
              <c:f>'AOM t0'!$C$51:$M$51</c:f>
              <c:numCache>
                <c:formatCode>0.00</c:formatCode>
                <c:ptCount val="11"/>
                <c:pt idx="0" formatCode="General">
                  <c:v>1.9900000000000004</c:v>
                </c:pt>
                <c:pt idx="1">
                  <c:v>1.6900000000000004</c:v>
                </c:pt>
                <c:pt idx="2" formatCode="General">
                  <c:v>1.3</c:v>
                </c:pt>
                <c:pt idx="3" formatCode="General">
                  <c:v>0.92</c:v>
                </c:pt>
                <c:pt idx="4" formatCode="General">
                  <c:v>0.9</c:v>
                </c:pt>
                <c:pt idx="5" formatCode="General">
                  <c:v>1.1499999999999995</c:v>
                </c:pt>
                <c:pt idx="6" formatCode="General">
                  <c:v>1</c:v>
                </c:pt>
                <c:pt idx="7" formatCode="General">
                  <c:v>0.75000000000000022</c:v>
                </c:pt>
                <c:pt idx="8" formatCode="General">
                  <c:v>0.9</c:v>
                </c:pt>
                <c:pt idx="9" formatCode="General">
                  <c:v>0.8</c:v>
                </c:pt>
                <c:pt idx="10" formatCode="General">
                  <c:v>0.38700000000000012</c:v>
                </c:pt>
              </c:numCache>
            </c:numRef>
          </c:val>
        </c:ser>
        <c:ser>
          <c:idx val="1"/>
          <c:order val="1"/>
          <c:tx>
            <c:strRef>
              <c:f>'AOM t0'!$B$53</c:f>
              <c:strCache>
                <c:ptCount val="1"/>
                <c:pt idx="0">
                  <c:v>Proteins:DOC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</c:spPr>
          <c:errBars>
            <c:errBarType val="both"/>
            <c:errValType val="cust"/>
            <c:plus>
              <c:numRef>
                <c:f>'AOM t0'!$C$54:$L$54</c:f>
                <c:numCache>
                  <c:formatCode>General</c:formatCode>
                  <c:ptCount val="10"/>
                  <c:pt idx="0">
                    <c:v>0.39000000000000012</c:v>
                  </c:pt>
                  <c:pt idx="1">
                    <c:v>0.76000000000000023</c:v>
                  </c:pt>
                  <c:pt idx="2">
                    <c:v>0.27</c:v>
                  </c:pt>
                  <c:pt idx="3">
                    <c:v>1.0000000000000004E-2</c:v>
                  </c:pt>
                  <c:pt idx="4">
                    <c:v>2.0000000000000007E-2</c:v>
                  </c:pt>
                  <c:pt idx="5">
                    <c:v>0.18000000000000005</c:v>
                  </c:pt>
                  <c:pt idx="6">
                    <c:v>0.15000000000000005</c:v>
                  </c:pt>
                  <c:pt idx="7">
                    <c:v>0.25</c:v>
                  </c:pt>
                  <c:pt idx="8">
                    <c:v>8.0000000000000029E-2</c:v>
                  </c:pt>
                  <c:pt idx="9">
                    <c:v>0.1</c:v>
                  </c:pt>
                </c:numCache>
              </c:numRef>
            </c:plus>
            <c:minus>
              <c:numRef>
                <c:f>'AOM t0'!$C$54:$L$54</c:f>
                <c:numCache>
                  <c:formatCode>General</c:formatCode>
                  <c:ptCount val="10"/>
                  <c:pt idx="0">
                    <c:v>0.39000000000000012</c:v>
                  </c:pt>
                  <c:pt idx="1">
                    <c:v>0.76000000000000023</c:v>
                  </c:pt>
                  <c:pt idx="2">
                    <c:v>0.27</c:v>
                  </c:pt>
                  <c:pt idx="3">
                    <c:v>1.0000000000000004E-2</c:v>
                  </c:pt>
                  <c:pt idx="4">
                    <c:v>2.0000000000000007E-2</c:v>
                  </c:pt>
                  <c:pt idx="5">
                    <c:v>0.18000000000000005</c:v>
                  </c:pt>
                  <c:pt idx="6">
                    <c:v>0.15000000000000005</c:v>
                  </c:pt>
                  <c:pt idx="7">
                    <c:v>0.25</c:v>
                  </c:pt>
                  <c:pt idx="8">
                    <c:v>8.0000000000000029E-2</c:v>
                  </c:pt>
                  <c:pt idx="9">
                    <c:v>0.1</c:v>
                  </c:pt>
                </c:numCache>
              </c:numRef>
            </c:minus>
          </c:errBars>
          <c:cat>
            <c:multiLvlStrRef>
              <c:f>'AOM t0'!$C$42:$N$43</c:f>
              <c:multiLvlStrCache>
                <c:ptCount val="11"/>
                <c:lvl>
                  <c:pt idx="0">
                    <c:v>EXP</c:v>
                  </c:pt>
                  <c:pt idx="1">
                    <c:v>ST</c:v>
                  </c:pt>
                  <c:pt idx="2">
                    <c:v>EXP</c:v>
                  </c:pt>
                  <c:pt idx="3">
                    <c:v>ST</c:v>
                  </c:pt>
                  <c:pt idx="4">
                    <c:v>EXP</c:v>
                  </c:pt>
                  <c:pt idx="5">
                    <c:v>ST</c:v>
                  </c:pt>
                  <c:pt idx="6">
                    <c:v>EXP</c:v>
                  </c:pt>
                  <c:pt idx="7">
                    <c:v>ST</c:v>
                  </c:pt>
                  <c:pt idx="8">
                    <c:v>EXP</c:v>
                  </c:pt>
                  <c:pt idx="9">
                    <c:v>ST</c:v>
                  </c:pt>
                  <c:pt idx="10">
                    <c:v>ST</c:v>
                  </c:pt>
                </c:lvl>
                <c:lvl>
                  <c:pt idx="0">
                    <c:v>Scenedesmus obliquus</c:v>
                  </c:pt>
                  <c:pt idx="2">
                    <c:v>Chlorella vulgaris</c:v>
                  </c:pt>
                  <c:pt idx="4">
                    <c:v>Chlorella vulgaris*</c:v>
                  </c:pt>
                  <c:pt idx="6">
                    <c:v>Microcystis aeruginosa*</c:v>
                  </c:pt>
                  <c:pt idx="8">
                    <c:v>Asterionella formosa*</c:v>
                  </c:pt>
                  <c:pt idx="10">
                    <c:v>Arthrospira maxima</c:v>
                  </c:pt>
                </c:lvl>
              </c:multiLvlStrCache>
            </c:multiLvlStrRef>
          </c:cat>
          <c:val>
            <c:numRef>
              <c:f>'AOM t0'!$C$53:$M$53</c:f>
              <c:numCache>
                <c:formatCode>General</c:formatCode>
                <c:ptCount val="11"/>
                <c:pt idx="0">
                  <c:v>0.8500000000000002</c:v>
                </c:pt>
                <c:pt idx="1">
                  <c:v>1.9100000000000001</c:v>
                </c:pt>
                <c:pt idx="2">
                  <c:v>0.95000000000000018</c:v>
                </c:pt>
                <c:pt idx="3">
                  <c:v>0.4</c:v>
                </c:pt>
                <c:pt idx="4">
                  <c:v>0.55000000000000004</c:v>
                </c:pt>
                <c:pt idx="5">
                  <c:v>0.4</c:v>
                </c:pt>
                <c:pt idx="6">
                  <c:v>0.45</c:v>
                </c:pt>
                <c:pt idx="7">
                  <c:v>0.70000000000000018</c:v>
                </c:pt>
                <c:pt idx="8">
                  <c:v>0.1</c:v>
                </c:pt>
                <c:pt idx="9">
                  <c:v>0.1</c:v>
                </c:pt>
                <c:pt idx="10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'AOM t0'!$B$55</c:f>
              <c:strCache>
                <c:ptCount val="1"/>
                <c:pt idx="0">
                  <c:v>Proteins:Carbohydrates </c:v>
                </c:pt>
              </c:strCache>
            </c:strRef>
          </c:tx>
          <c:errBars>
            <c:errBarType val="both"/>
            <c:errValType val="cust"/>
            <c:plus>
              <c:numRef>
                <c:f>'AOM t0'!$C$56:$M$56</c:f>
                <c:numCache>
                  <c:formatCode>General</c:formatCode>
                  <c:ptCount val="11"/>
                  <c:pt idx="0">
                    <c:v>0.15000000000000005</c:v>
                  </c:pt>
                  <c:pt idx="1">
                    <c:v>6.0000000000000019E-2</c:v>
                  </c:pt>
                  <c:pt idx="2">
                    <c:v>0.33000000000000013</c:v>
                  </c:pt>
                  <c:pt idx="3">
                    <c:v>0.16</c:v>
                  </c:pt>
                  <c:pt idx="4">
                    <c:v>2.0000000000000007E-2</c:v>
                  </c:pt>
                  <c:pt idx="5">
                    <c:v>0.2</c:v>
                  </c:pt>
                  <c:pt idx="6">
                    <c:v>0.1</c:v>
                  </c:pt>
                  <c:pt idx="7">
                    <c:v>0.2</c:v>
                  </c:pt>
                  <c:pt idx="8">
                    <c:v>0.05</c:v>
                  </c:pt>
                  <c:pt idx="9">
                    <c:v>8.0000000000000029E-2</c:v>
                  </c:pt>
                  <c:pt idx="10">
                    <c:v>9.0000000000000028E-3</c:v>
                  </c:pt>
                </c:numCache>
              </c:numRef>
            </c:plus>
            <c:minus>
              <c:numRef>
                <c:f>'AOM t0'!$C$56:$M$56</c:f>
                <c:numCache>
                  <c:formatCode>General</c:formatCode>
                  <c:ptCount val="11"/>
                  <c:pt idx="0">
                    <c:v>0.15000000000000005</c:v>
                  </c:pt>
                  <c:pt idx="1">
                    <c:v>6.0000000000000019E-2</c:v>
                  </c:pt>
                  <c:pt idx="2">
                    <c:v>0.33000000000000013</c:v>
                  </c:pt>
                  <c:pt idx="3">
                    <c:v>0.16</c:v>
                  </c:pt>
                  <c:pt idx="4">
                    <c:v>2.0000000000000007E-2</c:v>
                  </c:pt>
                  <c:pt idx="5">
                    <c:v>0.2</c:v>
                  </c:pt>
                  <c:pt idx="6">
                    <c:v>0.1</c:v>
                  </c:pt>
                  <c:pt idx="7">
                    <c:v>0.2</c:v>
                  </c:pt>
                  <c:pt idx="8">
                    <c:v>0.05</c:v>
                  </c:pt>
                  <c:pt idx="9">
                    <c:v>8.0000000000000029E-2</c:v>
                  </c:pt>
                  <c:pt idx="10">
                    <c:v>9.0000000000000028E-3</c:v>
                  </c:pt>
                </c:numCache>
              </c:numRef>
            </c:minus>
          </c:errBars>
          <c:cat>
            <c:multiLvlStrRef>
              <c:f>'AOM t0'!$C$42:$N$43</c:f>
              <c:multiLvlStrCache>
                <c:ptCount val="11"/>
                <c:lvl>
                  <c:pt idx="0">
                    <c:v>EXP</c:v>
                  </c:pt>
                  <c:pt idx="1">
                    <c:v>ST</c:v>
                  </c:pt>
                  <c:pt idx="2">
                    <c:v>EXP</c:v>
                  </c:pt>
                  <c:pt idx="3">
                    <c:v>ST</c:v>
                  </c:pt>
                  <c:pt idx="4">
                    <c:v>EXP</c:v>
                  </c:pt>
                  <c:pt idx="5">
                    <c:v>ST</c:v>
                  </c:pt>
                  <c:pt idx="6">
                    <c:v>EXP</c:v>
                  </c:pt>
                  <c:pt idx="7">
                    <c:v>ST</c:v>
                  </c:pt>
                  <c:pt idx="8">
                    <c:v>EXP</c:v>
                  </c:pt>
                  <c:pt idx="9">
                    <c:v>ST</c:v>
                  </c:pt>
                  <c:pt idx="10">
                    <c:v>ST</c:v>
                  </c:pt>
                </c:lvl>
                <c:lvl>
                  <c:pt idx="0">
                    <c:v>Scenedesmus obliquus</c:v>
                  </c:pt>
                  <c:pt idx="2">
                    <c:v>Chlorella vulgaris</c:v>
                  </c:pt>
                  <c:pt idx="4">
                    <c:v>Chlorella vulgaris*</c:v>
                  </c:pt>
                  <c:pt idx="6">
                    <c:v>Microcystis aeruginosa*</c:v>
                  </c:pt>
                  <c:pt idx="8">
                    <c:v>Asterionella formosa*</c:v>
                  </c:pt>
                  <c:pt idx="10">
                    <c:v>Arthrospira maxima</c:v>
                  </c:pt>
                </c:lvl>
              </c:multiLvlStrCache>
            </c:multiLvlStrRef>
          </c:cat>
          <c:val>
            <c:numRef>
              <c:f>'AOM t0'!$C$55:$M$55</c:f>
              <c:numCache>
                <c:formatCode>General</c:formatCode>
                <c:ptCount val="11"/>
                <c:pt idx="0">
                  <c:v>0.4300000000000001</c:v>
                </c:pt>
                <c:pt idx="1">
                  <c:v>1.24</c:v>
                </c:pt>
                <c:pt idx="2">
                  <c:v>1</c:v>
                </c:pt>
                <c:pt idx="3">
                  <c:v>0.4300000000000001</c:v>
                </c:pt>
                <c:pt idx="4">
                  <c:v>0.6000000000000002</c:v>
                </c:pt>
                <c:pt idx="5">
                  <c:v>0.4</c:v>
                </c:pt>
                <c:pt idx="6">
                  <c:v>0.3000000000000001</c:v>
                </c:pt>
                <c:pt idx="7">
                  <c:v>0.6000000000000002</c:v>
                </c:pt>
                <c:pt idx="8">
                  <c:v>0.1</c:v>
                </c:pt>
                <c:pt idx="9">
                  <c:v>0.2</c:v>
                </c:pt>
                <c:pt idx="10">
                  <c:v>0.13500000000000001</c:v>
                </c:pt>
              </c:numCache>
            </c:numRef>
          </c:val>
        </c:ser>
        <c:axId val="67065344"/>
        <c:axId val="67066880"/>
      </c:barChart>
      <c:catAx>
        <c:axId val="67065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7066880"/>
        <c:crosses val="autoZero"/>
        <c:auto val="1"/>
        <c:lblAlgn val="ctr"/>
        <c:lblOffset val="100"/>
      </c:catAx>
      <c:valAx>
        <c:axId val="670668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mg</a:t>
                </a:r>
                <a:r>
                  <a:rPr lang="en-GB" sz="1200" baseline="0"/>
                  <a:t> mg-1</a:t>
                </a:r>
              </a:p>
              <a:p>
                <a:pPr>
                  <a:defRPr sz="1200"/>
                </a:pPr>
                <a:endParaRPr lang="en-GB" sz="12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06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951548430293974E-2"/>
          <c:y val="0.91703607243567475"/>
          <c:w val="0.87653867217338299"/>
          <c:h val="7.9855278506853311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4"/>
  <c:chart>
    <c:autoTitleDeleted val="1"/>
    <c:plotArea>
      <c:layout>
        <c:manualLayout>
          <c:layoutTarget val="inner"/>
          <c:xMode val="edge"/>
          <c:yMode val="edge"/>
          <c:x val="0.13780554732601727"/>
          <c:y val="4.943270192200875E-2"/>
          <c:w val="0.8229809143070127"/>
          <c:h val="0.73302920045920883"/>
        </c:manualLayout>
      </c:layout>
      <c:scatterChart>
        <c:scatterStyle val="lineMarker"/>
        <c:ser>
          <c:idx val="0"/>
          <c:order val="0"/>
          <c:tx>
            <c:strRef>
              <c:f>Analysis!$D$8</c:f>
              <c:strCache>
                <c:ptCount val="1"/>
                <c:pt idx="0">
                  <c:v>pH 5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Analysis!$E$11:$E$20</c:f>
                <c:numCache>
                  <c:formatCode>General</c:formatCode>
                  <c:ptCount val="10"/>
                  <c:pt idx="0">
                    <c:v>1.7622598908075951E-2</c:v>
                  </c:pt>
                  <c:pt idx="1">
                    <c:v>0.17182033935374055</c:v>
                  </c:pt>
                  <c:pt idx="2">
                    <c:v>1.3216949181056958E-2</c:v>
                  </c:pt>
                  <c:pt idx="3">
                    <c:v>7.9301695086342133E-2</c:v>
                  </c:pt>
                  <c:pt idx="4">
                    <c:v>3.0839548089129566E-2</c:v>
                  </c:pt>
                  <c:pt idx="5">
                    <c:v>4.4056497270189921E-3</c:v>
                  </c:pt>
                  <c:pt idx="6">
                    <c:v>0</c:v>
                  </c:pt>
                  <c:pt idx="7">
                    <c:v>1.7622598908075965E-2</c:v>
                  </c:pt>
                  <c:pt idx="8">
                    <c:v>4.4056497270189921E-3</c:v>
                  </c:pt>
                  <c:pt idx="9">
                    <c:v>8.8112994540379807E-3</c:v>
                  </c:pt>
                </c:numCache>
              </c:numRef>
            </c:plus>
            <c:minus>
              <c:numRef>
                <c:f>Analysis!$E$11:$E$20</c:f>
                <c:numCache>
                  <c:formatCode>General</c:formatCode>
                  <c:ptCount val="10"/>
                  <c:pt idx="0">
                    <c:v>1.7622598908075951E-2</c:v>
                  </c:pt>
                  <c:pt idx="1">
                    <c:v>0.17182033935374055</c:v>
                  </c:pt>
                  <c:pt idx="2">
                    <c:v>1.3216949181056958E-2</c:v>
                  </c:pt>
                  <c:pt idx="3">
                    <c:v>7.9301695086342133E-2</c:v>
                  </c:pt>
                  <c:pt idx="4">
                    <c:v>3.0839548089129566E-2</c:v>
                  </c:pt>
                  <c:pt idx="5">
                    <c:v>4.4056497270189921E-3</c:v>
                  </c:pt>
                  <c:pt idx="6">
                    <c:v>0</c:v>
                  </c:pt>
                  <c:pt idx="7">
                    <c:v>1.7622598908075965E-2</c:v>
                  </c:pt>
                  <c:pt idx="8">
                    <c:v>4.4056497270189921E-3</c:v>
                  </c:pt>
                  <c:pt idx="9">
                    <c:v>8.8112994540379807E-3</c:v>
                  </c:pt>
                </c:numCache>
              </c:numRef>
            </c:minus>
          </c:errBars>
          <c:xVal>
            <c:numRef>
              <c:f>Analysis!$C$11:$C$24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  <c:pt idx="9">
                  <c:v>25</c:v>
                </c:pt>
                <c:pt idx="10">
                  <c:v>30</c:v>
                </c:pt>
                <c:pt idx="11">
                  <c:v>35</c:v>
                </c:pt>
                <c:pt idx="12">
                  <c:v>40</c:v>
                </c:pt>
                <c:pt idx="13">
                  <c:v>45</c:v>
                </c:pt>
              </c:numCache>
            </c:numRef>
          </c:xVal>
          <c:yVal>
            <c:numRef>
              <c:f>Analysis!$D$11:$D$20</c:f>
              <c:numCache>
                <c:formatCode>0.0%</c:formatCode>
                <c:ptCount val="10"/>
                <c:pt idx="0">
                  <c:v>0.19003115264797524</c:v>
                </c:pt>
                <c:pt idx="1">
                  <c:v>0.47975077881619926</c:v>
                </c:pt>
                <c:pt idx="2">
                  <c:v>0.66666666666666663</c:v>
                </c:pt>
                <c:pt idx="3">
                  <c:v>0.75700934579439261</c:v>
                </c:pt>
                <c:pt idx="4">
                  <c:v>0.89096573208722762</c:v>
                </c:pt>
                <c:pt idx="5">
                  <c:v>0.96573208722741433</c:v>
                </c:pt>
                <c:pt idx="6">
                  <c:v>0.95015576323987583</c:v>
                </c:pt>
                <c:pt idx="7">
                  <c:v>0.95015576323987583</c:v>
                </c:pt>
                <c:pt idx="8">
                  <c:v>0.95327102803738351</c:v>
                </c:pt>
                <c:pt idx="9">
                  <c:v>0.98130841121495327</c:v>
                </c:pt>
              </c:numCache>
            </c:numRef>
          </c:yVal>
        </c:ser>
        <c:ser>
          <c:idx val="1"/>
          <c:order val="1"/>
          <c:tx>
            <c:strRef>
              <c:f>Analysis!$F$8</c:f>
              <c:strCache>
                <c:ptCount val="1"/>
                <c:pt idx="0">
                  <c:v>pH 7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B050"/>
              </a:solidFill>
            </c:spPr>
          </c:marker>
          <c:errBars>
            <c:errDir val="y"/>
            <c:errBarType val="both"/>
            <c:errValType val="cust"/>
            <c:plus>
              <c:numRef>
                <c:f>Analysis!$G$11:$G$22</c:f>
                <c:numCache>
                  <c:formatCode>General</c:formatCode>
                  <c:ptCount val="12"/>
                  <c:pt idx="0">
                    <c:v>1.3216949181056958E-2</c:v>
                  </c:pt>
                  <c:pt idx="2">
                    <c:v>0.25993333389412027</c:v>
                  </c:pt>
                  <c:pt idx="4">
                    <c:v>0.15860339017268424</c:v>
                  </c:pt>
                  <c:pt idx="5">
                    <c:v>3.0839548089132949E-2</c:v>
                  </c:pt>
                  <c:pt idx="6">
                    <c:v>8.8112994540379807E-3</c:v>
                  </c:pt>
                  <c:pt idx="7">
                    <c:v>1.7622598908075965E-2</c:v>
                  </c:pt>
                  <c:pt idx="8">
                    <c:v>1.7622598908075965E-2</c:v>
                  </c:pt>
                  <c:pt idx="9">
                    <c:v>4.4056497270189921E-3</c:v>
                  </c:pt>
                  <c:pt idx="10">
                    <c:v>4.4056497270189921E-3</c:v>
                  </c:pt>
                  <c:pt idx="11">
                    <c:v>4.4056497270189921E-3</c:v>
                  </c:pt>
                </c:numCache>
              </c:numRef>
            </c:plus>
            <c:minus>
              <c:numRef>
                <c:f>Analysis!$G$11:$G$22</c:f>
                <c:numCache>
                  <c:formatCode>General</c:formatCode>
                  <c:ptCount val="12"/>
                  <c:pt idx="0">
                    <c:v>1.3216949181056958E-2</c:v>
                  </c:pt>
                  <c:pt idx="2">
                    <c:v>0.25993333389412027</c:v>
                  </c:pt>
                  <c:pt idx="4">
                    <c:v>0.15860339017268424</c:v>
                  </c:pt>
                  <c:pt idx="5">
                    <c:v>3.0839548089132949E-2</c:v>
                  </c:pt>
                  <c:pt idx="6">
                    <c:v>8.8112994540379807E-3</c:v>
                  </c:pt>
                  <c:pt idx="7">
                    <c:v>1.7622598908075965E-2</c:v>
                  </c:pt>
                  <c:pt idx="8">
                    <c:v>1.7622598908075965E-2</c:v>
                  </c:pt>
                  <c:pt idx="9">
                    <c:v>4.4056497270189921E-3</c:v>
                  </c:pt>
                  <c:pt idx="10">
                    <c:v>4.4056497270189921E-3</c:v>
                  </c:pt>
                  <c:pt idx="11">
                    <c:v>4.4056497270189921E-3</c:v>
                  </c:pt>
                </c:numCache>
              </c:numRef>
            </c:minus>
          </c:errBars>
          <c:xVal>
            <c:numRef>
              <c:f>Analysis!$C$11:$C$24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  <c:pt idx="9">
                  <c:v>25</c:v>
                </c:pt>
                <c:pt idx="10">
                  <c:v>30</c:v>
                </c:pt>
                <c:pt idx="11">
                  <c:v>35</c:v>
                </c:pt>
                <c:pt idx="12">
                  <c:v>40</c:v>
                </c:pt>
                <c:pt idx="13">
                  <c:v>45</c:v>
                </c:pt>
              </c:numCache>
            </c:numRef>
          </c:xVal>
          <c:yVal>
            <c:numRef>
              <c:f>Analysis!$F$11:$F$22</c:f>
              <c:numCache>
                <c:formatCode>General</c:formatCode>
                <c:ptCount val="12"/>
                <c:pt idx="0" formatCode="0.0%">
                  <c:v>0.26791277258566998</c:v>
                </c:pt>
                <c:pt idx="2" formatCode="0.0%">
                  <c:v>0.55451713395638591</c:v>
                </c:pt>
                <c:pt idx="4" formatCode="0.0%">
                  <c:v>0.81931464174454827</c:v>
                </c:pt>
                <c:pt idx="5" formatCode="0.0%">
                  <c:v>0.95327102803738351</c:v>
                </c:pt>
                <c:pt idx="6" formatCode="0.0%">
                  <c:v>0.96261682242990665</c:v>
                </c:pt>
                <c:pt idx="7" formatCode="0.0%">
                  <c:v>0.93146417445482854</c:v>
                </c:pt>
                <c:pt idx="8" formatCode="0.0%">
                  <c:v>0.95638629283489129</c:v>
                </c:pt>
                <c:pt idx="9" formatCode="0.0%">
                  <c:v>0.97196261682242957</c:v>
                </c:pt>
                <c:pt idx="10" formatCode="0.0%">
                  <c:v>0.94080996884735169</c:v>
                </c:pt>
                <c:pt idx="11" formatCode="0.0%">
                  <c:v>0.98442367601246106</c:v>
                </c:pt>
              </c:numCache>
            </c:numRef>
          </c:yVal>
        </c:ser>
        <c:ser>
          <c:idx val="2"/>
          <c:order val="2"/>
          <c:tx>
            <c:strRef>
              <c:f>Analysis!$H$8</c:f>
              <c:strCache>
                <c:ptCount val="1"/>
                <c:pt idx="0">
                  <c:v>pH 9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Analysis!$I$11:$I$24</c:f>
                <c:numCache>
                  <c:formatCode>General</c:formatCode>
                  <c:ptCount val="14"/>
                  <c:pt idx="0">
                    <c:v>3.3526614625224362E-2</c:v>
                  </c:pt>
                  <c:pt idx="4">
                    <c:v>5.4861733023093558E-2</c:v>
                  </c:pt>
                  <c:pt idx="6">
                    <c:v>6.0957481136771135E-3</c:v>
                  </c:pt>
                  <c:pt idx="7">
                    <c:v>3.3526614625228275E-2</c:v>
                  </c:pt>
                  <c:pt idx="8">
                    <c:v>6.0957481136771135E-3</c:v>
                  </c:pt>
                  <c:pt idx="9">
                    <c:v>9.1436221705157392E-3</c:v>
                  </c:pt>
                  <c:pt idx="10">
                    <c:v>9.1436221705157392E-3</c:v>
                  </c:pt>
                  <c:pt idx="11">
                    <c:v>3.0478740568385568E-3</c:v>
                  </c:pt>
                  <c:pt idx="12">
                    <c:v>0</c:v>
                  </c:pt>
                  <c:pt idx="13">
                    <c:v>3.0478740568385568E-3</c:v>
                  </c:pt>
                </c:numCache>
              </c:numRef>
            </c:plus>
            <c:minus>
              <c:numRef>
                <c:f>Analysis!$I$11:$I$24</c:f>
                <c:numCache>
                  <c:formatCode>General</c:formatCode>
                  <c:ptCount val="14"/>
                  <c:pt idx="0">
                    <c:v>3.3526614625224362E-2</c:v>
                  </c:pt>
                  <c:pt idx="4">
                    <c:v>5.4861733023093558E-2</c:v>
                  </c:pt>
                  <c:pt idx="6">
                    <c:v>6.0957481136771135E-3</c:v>
                  </c:pt>
                  <c:pt idx="7">
                    <c:v>3.3526614625228275E-2</c:v>
                  </c:pt>
                  <c:pt idx="8">
                    <c:v>6.0957481136771135E-3</c:v>
                  </c:pt>
                  <c:pt idx="9">
                    <c:v>9.1436221705157392E-3</c:v>
                  </c:pt>
                  <c:pt idx="10">
                    <c:v>9.1436221705157392E-3</c:v>
                  </c:pt>
                  <c:pt idx="11">
                    <c:v>3.0478740568385568E-3</c:v>
                  </c:pt>
                  <c:pt idx="12">
                    <c:v>0</c:v>
                  </c:pt>
                  <c:pt idx="13">
                    <c:v>3.0478740568385568E-3</c:v>
                  </c:pt>
                </c:numCache>
              </c:numRef>
            </c:minus>
          </c:errBars>
          <c:xVal>
            <c:numRef>
              <c:f>Analysis!$C$11:$C$24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  <c:pt idx="9">
                  <c:v>25</c:v>
                </c:pt>
                <c:pt idx="10">
                  <c:v>30</c:v>
                </c:pt>
                <c:pt idx="11">
                  <c:v>35</c:v>
                </c:pt>
                <c:pt idx="12">
                  <c:v>40</c:v>
                </c:pt>
                <c:pt idx="13">
                  <c:v>45</c:v>
                </c:pt>
              </c:numCache>
            </c:numRef>
          </c:xVal>
          <c:yVal>
            <c:numRef>
              <c:f>Analysis!$H$11:$H$24</c:f>
              <c:numCache>
                <c:formatCode>General</c:formatCode>
                <c:ptCount val="14"/>
                <c:pt idx="0" formatCode="0.0%">
                  <c:v>0.17887931034482765</c:v>
                </c:pt>
                <c:pt idx="4" formatCode="0.0%">
                  <c:v>0.52155172413793038</c:v>
                </c:pt>
                <c:pt idx="6" formatCode="0.0%">
                  <c:v>0.62500000000000033</c:v>
                </c:pt>
                <c:pt idx="7" formatCode="0.0%">
                  <c:v>0.77801724137931028</c:v>
                </c:pt>
                <c:pt idx="8" formatCode="0.0%">
                  <c:v>0.87931034482758619</c:v>
                </c:pt>
                <c:pt idx="9" formatCode="0.0%">
                  <c:v>0.89008620689655171</c:v>
                </c:pt>
                <c:pt idx="10" formatCode="0.0%">
                  <c:v>0.93318965517241381</c:v>
                </c:pt>
                <c:pt idx="11" formatCode="0.0%">
                  <c:v>0.95474137931034475</c:v>
                </c:pt>
                <c:pt idx="12" formatCode="0.0%">
                  <c:v>0.96982758620689702</c:v>
                </c:pt>
                <c:pt idx="13" formatCode="0.0%">
                  <c:v>0.99353448275862044</c:v>
                </c:pt>
              </c:numCache>
            </c:numRef>
          </c:yVal>
        </c:ser>
        <c:axId val="49345664"/>
        <c:axId val="49347584"/>
      </c:scatterChart>
      <c:valAx>
        <c:axId val="49345664"/>
        <c:scaling>
          <c:orientation val="minMax"/>
          <c:max val="45"/>
          <c:min val="0"/>
        </c:scaling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GB" sz="1200" b="0" dirty="0"/>
                  <a:t>Dose (</a:t>
                </a:r>
                <a:r>
                  <a:rPr lang="en-GB" sz="1200" b="0" dirty="0" smtClean="0"/>
                  <a:t>mgAl l</a:t>
                </a:r>
                <a:r>
                  <a:rPr lang="en-GB" sz="1200" b="0" baseline="30000" dirty="0" smtClean="0"/>
                  <a:t>-1</a:t>
                </a:r>
                <a:r>
                  <a:rPr lang="en-GB" sz="1200" b="0" dirty="0" smtClean="0"/>
                  <a:t>)</a:t>
                </a:r>
                <a:endParaRPr lang="en-GB" sz="1200" b="0" dirty="0"/>
              </a:p>
            </c:rich>
          </c:tx>
          <c:layout>
            <c:manualLayout>
              <c:xMode val="edge"/>
              <c:yMode val="edge"/>
              <c:x val="0.42142158935745533"/>
              <c:y val="0.84879781876087912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347584"/>
        <c:crosses val="autoZero"/>
        <c:crossBetween val="midCat"/>
        <c:majorUnit val="10"/>
      </c:valAx>
      <c:valAx>
        <c:axId val="49347584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GB" sz="1200" b="0" dirty="0"/>
                  <a:t>Removal </a:t>
                </a:r>
              </a:p>
            </c:rich>
          </c:tx>
          <c:layout>
            <c:manualLayout>
              <c:xMode val="edge"/>
              <c:yMode val="edge"/>
              <c:x val="0"/>
              <c:y val="0.35408797170684769"/>
            </c:manualLayout>
          </c:layout>
        </c:title>
        <c:numFmt formatCode="0%" sourceLinked="0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49345664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10955391157254929"/>
          <c:y val="0.90286195052401585"/>
          <c:w val="0.79975708600567152"/>
          <c:h val="6.573600713703899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4"/>
  <c:chart>
    <c:autoTitleDeleted val="1"/>
    <c:plotArea>
      <c:layout>
        <c:manualLayout>
          <c:layoutTarget val="inner"/>
          <c:xMode val="edge"/>
          <c:yMode val="edge"/>
          <c:x val="0.11298788670747337"/>
          <c:y val="7.0189886308928681E-2"/>
          <c:w val="0.84842086924967985"/>
          <c:h val="0.72436542138592797"/>
        </c:manualLayout>
      </c:layout>
      <c:scatterChart>
        <c:scatterStyle val="lineMarker"/>
        <c:ser>
          <c:idx val="0"/>
          <c:order val="0"/>
          <c:tx>
            <c:strRef>
              <c:f>Analysis!$D$4</c:f>
              <c:strCache>
                <c:ptCount val="1"/>
                <c:pt idx="0">
                  <c:v>pH 5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Analysis!$E$10:$E$26</c:f>
                <c:numCache>
                  <c:formatCode>General</c:formatCode>
                  <c:ptCount val="17"/>
                  <c:pt idx="0">
                    <c:v>0.15048543456039828</c:v>
                  </c:pt>
                  <c:pt idx="2">
                    <c:v>0.11048543456039801</c:v>
                  </c:pt>
                  <c:pt idx="4">
                    <c:v>3.0935921676909974E-2</c:v>
                  </c:pt>
                  <c:pt idx="5">
                    <c:v>0.11048543456039801</c:v>
                  </c:pt>
                  <c:pt idx="6">
                    <c:v>4.4194173824159244E-2</c:v>
                  </c:pt>
                  <c:pt idx="7">
                    <c:v>4.861359120657361E-2</c:v>
                  </c:pt>
                  <c:pt idx="9">
                    <c:v>0</c:v>
                  </c:pt>
                  <c:pt idx="11">
                    <c:v>8.8388347648318908E-3</c:v>
                  </c:pt>
                  <c:pt idx="12">
                    <c:v>8.8388347648318908E-3</c:v>
                  </c:pt>
                  <c:pt idx="13">
                    <c:v>4.419417382415909E-3</c:v>
                  </c:pt>
                  <c:pt idx="15">
                    <c:v>0</c:v>
                  </c:pt>
                  <c:pt idx="16">
                    <c:v>0</c:v>
                  </c:pt>
                </c:numCache>
              </c:numRef>
            </c:plus>
            <c:minus>
              <c:numRef>
                <c:f>Analysis!$E$10:$E$26</c:f>
                <c:numCache>
                  <c:formatCode>General</c:formatCode>
                  <c:ptCount val="17"/>
                  <c:pt idx="0">
                    <c:v>0.15048543456039828</c:v>
                  </c:pt>
                  <c:pt idx="2">
                    <c:v>0.11048543456039801</c:v>
                  </c:pt>
                  <c:pt idx="4">
                    <c:v>3.0935921676909974E-2</c:v>
                  </c:pt>
                  <c:pt idx="5">
                    <c:v>0.11048543456039801</c:v>
                  </c:pt>
                  <c:pt idx="6">
                    <c:v>4.4194173824159244E-2</c:v>
                  </c:pt>
                  <c:pt idx="7">
                    <c:v>4.861359120657361E-2</c:v>
                  </c:pt>
                  <c:pt idx="9">
                    <c:v>0</c:v>
                  </c:pt>
                  <c:pt idx="11">
                    <c:v>8.8388347648318908E-3</c:v>
                  </c:pt>
                  <c:pt idx="12">
                    <c:v>8.8388347648318908E-3</c:v>
                  </c:pt>
                  <c:pt idx="13">
                    <c:v>4.419417382415909E-3</c:v>
                  </c:pt>
                  <c:pt idx="15">
                    <c:v>0</c:v>
                  </c:pt>
                  <c:pt idx="16">
                    <c:v>0</c:v>
                  </c:pt>
                </c:numCache>
              </c:numRef>
            </c:minus>
          </c:errBars>
          <c:xVal>
            <c:numRef>
              <c:f>Analysis!$C$10:$C$26</c:f>
              <c:numCache>
                <c:formatCode>General</c:formatCode>
                <c:ptCount val="17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15</c:v>
                </c:pt>
                <c:pt idx="12">
                  <c:v>18</c:v>
                </c:pt>
                <c:pt idx="13">
                  <c:v>20</c:v>
                </c:pt>
                <c:pt idx="14">
                  <c:v>22</c:v>
                </c:pt>
                <c:pt idx="15">
                  <c:v>25</c:v>
                </c:pt>
                <c:pt idx="16">
                  <c:v>30</c:v>
                </c:pt>
              </c:numCache>
            </c:numRef>
          </c:xVal>
          <c:yVal>
            <c:numRef>
              <c:f>Analysis!$D$10:$D$26</c:f>
              <c:numCache>
                <c:formatCode>General</c:formatCode>
                <c:ptCount val="17"/>
                <c:pt idx="0" formatCode="0.0%">
                  <c:v>0.53749999999999998</c:v>
                </c:pt>
                <c:pt idx="2" formatCode="0.0%">
                  <c:v>0.57187500000000036</c:v>
                </c:pt>
                <c:pt idx="4" formatCode="0.0%">
                  <c:v>0.58437499999999964</c:v>
                </c:pt>
                <c:pt idx="5" formatCode="0.0%">
                  <c:v>0.70312500000000033</c:v>
                </c:pt>
                <c:pt idx="6" formatCode="0.0%">
                  <c:v>0.82500000000000029</c:v>
                </c:pt>
                <c:pt idx="7" formatCode="0.0%">
                  <c:v>0.9406250000000006</c:v>
                </c:pt>
                <c:pt idx="9" formatCode="0.0%">
                  <c:v>0.96875000000000033</c:v>
                </c:pt>
                <c:pt idx="11" formatCode="0.0%">
                  <c:v>0.98124999999999996</c:v>
                </c:pt>
                <c:pt idx="12" formatCode="0.0%">
                  <c:v>0.98124999999999996</c:v>
                </c:pt>
                <c:pt idx="13" formatCode="0.0%">
                  <c:v>0.99687499999999996</c:v>
                </c:pt>
                <c:pt idx="15" formatCode="0.0%">
                  <c:v>1</c:v>
                </c:pt>
                <c:pt idx="16" formatCode="0.0%">
                  <c:v>1</c:v>
                </c:pt>
              </c:numCache>
            </c:numRef>
          </c:yVal>
        </c:ser>
        <c:ser>
          <c:idx val="1"/>
          <c:order val="1"/>
          <c:tx>
            <c:strRef>
              <c:f>Analysis!$F$4</c:f>
              <c:strCache>
                <c:ptCount val="1"/>
                <c:pt idx="0">
                  <c:v>pH 7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</c:spPr>
          </c:marker>
          <c:errBars>
            <c:errDir val="y"/>
            <c:errBarType val="both"/>
            <c:errValType val="cust"/>
            <c:plus>
              <c:numRef>
                <c:f>Analysis!$G$10:$G$26</c:f>
                <c:numCache>
                  <c:formatCode>General</c:formatCode>
                  <c:ptCount val="17"/>
                  <c:pt idx="0">
                    <c:v>5.7452425971406998E-2</c:v>
                  </c:pt>
                  <c:pt idx="4">
                    <c:v>2.6516504294493929E-2</c:v>
                  </c:pt>
                  <c:pt idx="6">
                    <c:v>2.2097086912079622E-2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4.419417382415909E-3</c:v>
                  </c:pt>
                  <c:pt idx="14">
                    <c:v>0</c:v>
                  </c:pt>
                  <c:pt idx="16">
                    <c:v>4.419417382415909E-3</c:v>
                  </c:pt>
                </c:numCache>
              </c:numRef>
            </c:plus>
            <c:minus>
              <c:numRef>
                <c:f>Analysis!$G$10:$G$26</c:f>
                <c:numCache>
                  <c:formatCode>General</c:formatCode>
                  <c:ptCount val="17"/>
                  <c:pt idx="0">
                    <c:v>5.7452425971406998E-2</c:v>
                  </c:pt>
                  <c:pt idx="4">
                    <c:v>2.6516504294493929E-2</c:v>
                  </c:pt>
                  <c:pt idx="6">
                    <c:v>2.2097086912079622E-2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4.419417382415909E-3</c:v>
                  </c:pt>
                  <c:pt idx="14">
                    <c:v>0</c:v>
                  </c:pt>
                  <c:pt idx="16">
                    <c:v>4.419417382415909E-3</c:v>
                  </c:pt>
                </c:numCache>
              </c:numRef>
            </c:minus>
          </c:errBars>
          <c:xVal>
            <c:numRef>
              <c:f>Analysis!$C$10:$C$26</c:f>
              <c:numCache>
                <c:formatCode>General</c:formatCode>
                <c:ptCount val="17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15</c:v>
                </c:pt>
                <c:pt idx="12">
                  <c:v>18</c:v>
                </c:pt>
                <c:pt idx="13">
                  <c:v>20</c:v>
                </c:pt>
                <c:pt idx="14">
                  <c:v>22</c:v>
                </c:pt>
                <c:pt idx="15">
                  <c:v>25</c:v>
                </c:pt>
                <c:pt idx="16">
                  <c:v>30</c:v>
                </c:pt>
              </c:numCache>
            </c:numRef>
          </c:xVal>
          <c:yVal>
            <c:numRef>
              <c:f>Analysis!$F$10:$F$26</c:f>
              <c:numCache>
                <c:formatCode>General</c:formatCode>
                <c:ptCount val="17"/>
                <c:pt idx="0" formatCode="0.0%">
                  <c:v>0.47187500000000027</c:v>
                </c:pt>
                <c:pt idx="4" formatCode="0.0%">
                  <c:v>0.53749999999999998</c:v>
                </c:pt>
                <c:pt idx="6" formatCode="0.0%">
                  <c:v>0.88437500000000002</c:v>
                </c:pt>
                <c:pt idx="9" formatCode="0.0%">
                  <c:v>0.98749999999999971</c:v>
                </c:pt>
                <c:pt idx="10" formatCode="0.0%">
                  <c:v>0.98749999999999971</c:v>
                </c:pt>
                <c:pt idx="11" formatCode="0.0%">
                  <c:v>0.99375000000000002</c:v>
                </c:pt>
                <c:pt idx="12" formatCode="0.0%">
                  <c:v>0.99062499999999998</c:v>
                </c:pt>
                <c:pt idx="14" formatCode="0.0%">
                  <c:v>0.98749999999999971</c:v>
                </c:pt>
                <c:pt idx="16" formatCode="0.0%">
                  <c:v>0.99687499999999996</c:v>
                </c:pt>
              </c:numCache>
            </c:numRef>
          </c:yVal>
        </c:ser>
        <c:ser>
          <c:idx val="2"/>
          <c:order val="2"/>
          <c:tx>
            <c:strRef>
              <c:f>Analysis!$H$4</c:f>
              <c:strCache>
                <c:ptCount val="1"/>
                <c:pt idx="0">
                  <c:v>pH 9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Analysis!$I$10:$I$26</c:f>
                <c:numCache>
                  <c:formatCode>General</c:formatCode>
                  <c:ptCount val="17"/>
                  <c:pt idx="0">
                    <c:v>6.1871843353823036E-2</c:v>
                  </c:pt>
                  <c:pt idx="5">
                    <c:v>4.8613591206575324E-2</c:v>
                  </c:pt>
                  <c:pt idx="6">
                    <c:v>0.13258252147247809</c:v>
                  </c:pt>
                  <c:pt idx="7">
                    <c:v>1.7677669529663705E-2</c:v>
                  </c:pt>
                  <c:pt idx="8">
                    <c:v>3.0935921676911764E-2</c:v>
                  </c:pt>
                  <c:pt idx="9">
                    <c:v>3.5355339059330151E-2</c:v>
                  </c:pt>
                  <c:pt idx="10">
                    <c:v>4.419417382415909E-3</c:v>
                  </c:pt>
                  <c:pt idx="14">
                    <c:v>4.4194173824159879E-3</c:v>
                  </c:pt>
                  <c:pt idx="16">
                    <c:v>0</c:v>
                  </c:pt>
                </c:numCache>
              </c:numRef>
            </c:plus>
            <c:minus>
              <c:numRef>
                <c:f>Analysis!$I$10:$I$26</c:f>
                <c:numCache>
                  <c:formatCode>General</c:formatCode>
                  <c:ptCount val="17"/>
                  <c:pt idx="0">
                    <c:v>6.1871843353823036E-2</c:v>
                  </c:pt>
                  <c:pt idx="5">
                    <c:v>4.8613591206575324E-2</c:v>
                  </c:pt>
                  <c:pt idx="6">
                    <c:v>0.13258252147247809</c:v>
                  </c:pt>
                  <c:pt idx="7">
                    <c:v>1.7677669529663705E-2</c:v>
                  </c:pt>
                  <c:pt idx="8">
                    <c:v>3.0935921676911764E-2</c:v>
                  </c:pt>
                  <c:pt idx="9">
                    <c:v>3.5355339059330151E-2</c:v>
                  </c:pt>
                  <c:pt idx="10">
                    <c:v>4.419417382415909E-3</c:v>
                  </c:pt>
                  <c:pt idx="14">
                    <c:v>4.4194173824159879E-3</c:v>
                  </c:pt>
                  <c:pt idx="16">
                    <c:v>0</c:v>
                  </c:pt>
                </c:numCache>
              </c:numRef>
            </c:minus>
          </c:errBars>
          <c:xVal>
            <c:numRef>
              <c:f>Analysis!$C$10:$C$26</c:f>
              <c:numCache>
                <c:formatCode>General</c:formatCode>
                <c:ptCount val="17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10</c:v>
                </c:pt>
                <c:pt idx="10">
                  <c:v>12</c:v>
                </c:pt>
                <c:pt idx="11">
                  <c:v>15</c:v>
                </c:pt>
                <c:pt idx="12">
                  <c:v>18</c:v>
                </c:pt>
                <c:pt idx="13">
                  <c:v>20</c:v>
                </c:pt>
                <c:pt idx="14">
                  <c:v>22</c:v>
                </c:pt>
                <c:pt idx="15">
                  <c:v>25</c:v>
                </c:pt>
                <c:pt idx="16">
                  <c:v>30</c:v>
                </c:pt>
              </c:numCache>
            </c:numRef>
          </c:xVal>
          <c:yVal>
            <c:numRef>
              <c:f>Analysis!$H$10:$H$26</c:f>
              <c:numCache>
                <c:formatCode>General</c:formatCode>
                <c:ptCount val="17"/>
                <c:pt idx="0" formatCode="0.0%">
                  <c:v>0.28125</c:v>
                </c:pt>
                <c:pt idx="5" formatCode="0.0%">
                  <c:v>0.42187500000000017</c:v>
                </c:pt>
                <c:pt idx="6" formatCode="0.0%">
                  <c:v>0.52500000000000002</c:v>
                </c:pt>
                <c:pt idx="7" formatCode="0.0%">
                  <c:v>0.91875000000000029</c:v>
                </c:pt>
                <c:pt idx="8" formatCode="0.0%">
                  <c:v>0.89687499999999998</c:v>
                </c:pt>
                <c:pt idx="9" formatCode="0.0%">
                  <c:v>0.9375</c:v>
                </c:pt>
                <c:pt idx="10" formatCode="0.0%">
                  <c:v>0.96562500000000051</c:v>
                </c:pt>
                <c:pt idx="14" formatCode="0.0%">
                  <c:v>0.984375</c:v>
                </c:pt>
                <c:pt idx="16" formatCode="0.0%">
                  <c:v>0.98749999999999971</c:v>
                </c:pt>
              </c:numCache>
            </c:numRef>
          </c:yVal>
        </c:ser>
        <c:axId val="49503616"/>
        <c:axId val="49526272"/>
      </c:scatterChart>
      <c:valAx>
        <c:axId val="49503616"/>
        <c:scaling>
          <c:orientation val="minMax"/>
          <c:max val="45"/>
          <c:min val="0"/>
        </c:scaling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GB" sz="1200" b="0" dirty="0" smtClean="0"/>
                  <a:t>Dose (mgAl l</a:t>
                </a:r>
                <a:r>
                  <a:rPr lang="en-GB" sz="1200" b="0" baseline="30000" dirty="0" smtClean="0"/>
                  <a:t>-1</a:t>
                </a:r>
                <a:r>
                  <a:rPr lang="en-GB" sz="1200" b="0" dirty="0" smtClean="0"/>
                  <a:t>)</a:t>
                </a:r>
              </a:p>
            </c:rich>
          </c:tx>
          <c:layout>
            <c:manualLayout>
              <c:xMode val="edge"/>
              <c:yMode val="edge"/>
              <c:x val="0.44687451148495827"/>
              <c:y val="0.85588918482741649"/>
            </c:manualLayout>
          </c:layout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49526272"/>
        <c:crosses val="autoZero"/>
        <c:crossBetween val="midCat"/>
      </c:valAx>
      <c:valAx>
        <c:axId val="49526272"/>
        <c:scaling>
          <c:orientation val="minMax"/>
          <c:max val="1"/>
        </c:scaling>
        <c:axPos val="l"/>
        <c:numFmt formatCode="0%" sourceLinked="0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49503616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11518275255551751"/>
          <c:y val="0.92598830393114218"/>
          <c:w val="0.8059394662220547"/>
          <c:h val="5.3125858822703875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5691757421678021"/>
          <c:y val="0.12547462817147856"/>
          <c:w val="0.76565387735056634"/>
          <c:h val="0.6402446048410616"/>
        </c:manualLayout>
      </c:layout>
      <c:barChart>
        <c:barDir val="col"/>
        <c:grouping val="clustered"/>
        <c:ser>
          <c:idx val="1"/>
          <c:order val="0"/>
          <c:tx>
            <c:strRef>
              <c:f>'Solubilized matters'!$A$3</c:f>
              <c:strCache>
                <c:ptCount val="1"/>
                <c:pt idx="0">
                  <c:v>S. obliquus</c:v>
                </c:pt>
              </c:strCache>
            </c:strRef>
          </c:tx>
          <c:errBars>
            <c:errBarType val="both"/>
            <c:errValType val="cust"/>
            <c:plus>
              <c:numRef>
                <c:f>'Solubilized matters'!$Q$96:$U$96</c:f>
                <c:numCache>
                  <c:formatCode>General</c:formatCode>
                  <c:ptCount val="5"/>
                  <c:pt idx="0">
                    <c:v>0.18984732675719779</c:v>
                  </c:pt>
                  <c:pt idx="1">
                    <c:v>3.3033434855752377</c:v>
                  </c:pt>
                  <c:pt idx="2">
                    <c:v>6.2649617829875224</c:v>
                  </c:pt>
                  <c:pt idx="3">
                    <c:v>2.7056134601234914</c:v>
                  </c:pt>
                  <c:pt idx="4">
                    <c:v>3.2274045548723618</c:v>
                  </c:pt>
                </c:numCache>
              </c:numRef>
            </c:plus>
            <c:minus>
              <c:numRef>
                <c:f>'Solubilized matters'!$Q$96:$U$96</c:f>
                <c:numCache>
                  <c:formatCode>General</c:formatCode>
                  <c:ptCount val="5"/>
                  <c:pt idx="0">
                    <c:v>0.18984732675719779</c:v>
                  </c:pt>
                  <c:pt idx="1">
                    <c:v>3.3033434855752377</c:v>
                  </c:pt>
                  <c:pt idx="2">
                    <c:v>6.2649617829875224</c:v>
                  </c:pt>
                  <c:pt idx="3">
                    <c:v>2.7056134601234914</c:v>
                  </c:pt>
                  <c:pt idx="4">
                    <c:v>3.2274045548723618</c:v>
                  </c:pt>
                </c:numCache>
              </c:numRef>
            </c:minus>
          </c:errBars>
          <c:cat>
            <c:strRef>
              <c:f>'Solubilized matters'!$D$95:$H$95</c:f>
              <c:strCache>
                <c:ptCount val="5"/>
                <c:pt idx="0">
                  <c:v>105°,          1bar</c:v>
                </c:pt>
                <c:pt idx="1">
                  <c:v>120°,          2bar</c:v>
                </c:pt>
                <c:pt idx="2">
                  <c:v>145°,         3bar</c:v>
                </c:pt>
                <c:pt idx="3">
                  <c:v>155°,         5bar</c:v>
                </c:pt>
                <c:pt idx="4">
                  <c:v>165°,          7bar</c:v>
                </c:pt>
              </c:strCache>
            </c:strRef>
          </c:cat>
          <c:val>
            <c:numRef>
              <c:f>'Solubilized matters'!$D$96:$H$96</c:f>
              <c:numCache>
                <c:formatCode>0.00</c:formatCode>
                <c:ptCount val="5"/>
                <c:pt idx="0">
                  <c:v>92.848179435923029</c:v>
                </c:pt>
                <c:pt idx="1">
                  <c:v>149.71164076535308</c:v>
                </c:pt>
                <c:pt idx="2">
                  <c:v>211.49214851354424</c:v>
                </c:pt>
                <c:pt idx="3">
                  <c:v>324.95703093553033</c:v>
                </c:pt>
                <c:pt idx="4">
                  <c:v>430.83775140185833</c:v>
                </c:pt>
              </c:numCache>
            </c:numRef>
          </c:val>
        </c:ser>
        <c:ser>
          <c:idx val="0"/>
          <c:order val="1"/>
          <c:tx>
            <c:strRef>
              <c:f>'Solubilized matters'!$B$16</c:f>
              <c:strCache>
                <c:ptCount val="1"/>
                <c:pt idx="0">
                  <c:v>C. sorokiniana</c:v>
                </c:pt>
              </c:strCache>
            </c:strRef>
          </c:tx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'Solubilized matters'!$Q$110:$U$110</c:f>
                <c:numCache>
                  <c:formatCode>General</c:formatCode>
                  <c:ptCount val="5"/>
                  <c:pt idx="0">
                    <c:v>8.2877962239882752</c:v>
                  </c:pt>
                  <c:pt idx="1">
                    <c:v>1.9125683593819087</c:v>
                  </c:pt>
                  <c:pt idx="2">
                    <c:v>5.8970857747608845</c:v>
                  </c:pt>
                  <c:pt idx="3">
                    <c:v>3.5063753255334982</c:v>
                  </c:pt>
                  <c:pt idx="4">
                    <c:v>5.1001822916850879</c:v>
                  </c:pt>
                </c:numCache>
              </c:numRef>
            </c:plus>
            <c:minus>
              <c:numRef>
                <c:f>'Solubilized matters'!$Q$110:$U$110</c:f>
                <c:numCache>
                  <c:formatCode>General</c:formatCode>
                  <c:ptCount val="5"/>
                  <c:pt idx="0">
                    <c:v>8.2877962239882752</c:v>
                  </c:pt>
                  <c:pt idx="1">
                    <c:v>1.9125683593819087</c:v>
                  </c:pt>
                  <c:pt idx="2">
                    <c:v>5.8970857747608845</c:v>
                  </c:pt>
                  <c:pt idx="3">
                    <c:v>3.5063753255334982</c:v>
                  </c:pt>
                  <c:pt idx="4">
                    <c:v>5.1001822916850879</c:v>
                  </c:pt>
                </c:numCache>
              </c:numRef>
            </c:minus>
          </c:errBars>
          <c:cat>
            <c:strRef>
              <c:f>'Solubilized matters'!$D$95:$H$95</c:f>
              <c:strCache>
                <c:ptCount val="5"/>
                <c:pt idx="0">
                  <c:v>105°,          1bar</c:v>
                </c:pt>
                <c:pt idx="1">
                  <c:v>120°,          2bar</c:v>
                </c:pt>
                <c:pt idx="2">
                  <c:v>145°,         3bar</c:v>
                </c:pt>
                <c:pt idx="3">
                  <c:v>155°,         5bar</c:v>
                </c:pt>
                <c:pt idx="4">
                  <c:v>165°,          7bar</c:v>
                </c:pt>
              </c:strCache>
            </c:strRef>
          </c:cat>
          <c:val>
            <c:numRef>
              <c:f>'Solubilized matters'!$D$110:$H$110</c:f>
              <c:numCache>
                <c:formatCode>0.00</c:formatCode>
                <c:ptCount val="5"/>
                <c:pt idx="0">
                  <c:v>61.533747566280866</c:v>
                </c:pt>
                <c:pt idx="1">
                  <c:v>79.565614984971276</c:v>
                </c:pt>
                <c:pt idx="2">
                  <c:v>161.27251422591192</c:v>
                </c:pt>
                <c:pt idx="3">
                  <c:v>206.9156786294719</c:v>
                </c:pt>
                <c:pt idx="4">
                  <c:v>361.31354340200824</c:v>
                </c:pt>
              </c:numCache>
            </c:numRef>
          </c:val>
        </c:ser>
        <c:ser>
          <c:idx val="2"/>
          <c:order val="2"/>
          <c:tx>
            <c:strRef>
              <c:f>'Solubilized matters'!$B$29</c:f>
              <c:strCache>
                <c:ptCount val="1"/>
                <c:pt idx="0">
                  <c:v>A. maxima</c:v>
                </c:pt>
              </c:strCache>
            </c:strRef>
          </c:tx>
          <c:spPr>
            <a:solidFill>
              <a:srgbClr val="008A3E"/>
            </a:solidFill>
          </c:spPr>
          <c:errBars>
            <c:errBarType val="both"/>
            <c:errValType val="cust"/>
            <c:plus>
              <c:numRef>
                <c:f>'Solubilized matters'!$Q$122:$U$122</c:f>
                <c:numCache>
                  <c:formatCode>General</c:formatCode>
                  <c:ptCount val="5"/>
                  <c:pt idx="0">
                    <c:v>103.18296377829448</c:v>
                  </c:pt>
                  <c:pt idx="1">
                    <c:v>42.48710273223891</c:v>
                  </c:pt>
                  <c:pt idx="2">
                    <c:v>30.347930523027792</c:v>
                  </c:pt>
                  <c:pt idx="3">
                    <c:v>30.347930523027792</c:v>
                  </c:pt>
                  <c:pt idx="4">
                    <c:v>42.48710273223891</c:v>
                  </c:pt>
                </c:numCache>
              </c:numRef>
            </c:plus>
            <c:minus>
              <c:numRef>
                <c:f>'Solubilized matters'!$Q$122:$U$122</c:f>
                <c:numCache>
                  <c:formatCode>General</c:formatCode>
                  <c:ptCount val="5"/>
                  <c:pt idx="0">
                    <c:v>103.18296377829448</c:v>
                  </c:pt>
                  <c:pt idx="1">
                    <c:v>42.48710273223891</c:v>
                  </c:pt>
                  <c:pt idx="2">
                    <c:v>30.347930523027792</c:v>
                  </c:pt>
                  <c:pt idx="3">
                    <c:v>30.347930523027792</c:v>
                  </c:pt>
                  <c:pt idx="4">
                    <c:v>42.48710273223891</c:v>
                  </c:pt>
                </c:numCache>
              </c:numRef>
            </c:minus>
          </c:errBars>
          <c:cat>
            <c:strRef>
              <c:f>'Solubilized matters'!$D$95:$H$95</c:f>
              <c:strCache>
                <c:ptCount val="5"/>
                <c:pt idx="0">
                  <c:v>105°,          1bar</c:v>
                </c:pt>
                <c:pt idx="1">
                  <c:v>120°,          2bar</c:v>
                </c:pt>
                <c:pt idx="2">
                  <c:v>145°,         3bar</c:v>
                </c:pt>
                <c:pt idx="3">
                  <c:v>155°,         5bar</c:v>
                </c:pt>
                <c:pt idx="4">
                  <c:v>165°,          7bar</c:v>
                </c:pt>
              </c:strCache>
            </c:strRef>
          </c:cat>
          <c:val>
            <c:numRef>
              <c:f>'Solubilized matters'!$D$122:$H$122</c:f>
              <c:numCache>
                <c:formatCode>0.00</c:formatCode>
                <c:ptCount val="5"/>
                <c:pt idx="0">
                  <c:v>270.38626609442065</c:v>
                </c:pt>
                <c:pt idx="1">
                  <c:v>476.3948497854077</c:v>
                </c:pt>
                <c:pt idx="2">
                  <c:v>390.55793991416306</c:v>
                </c:pt>
                <c:pt idx="3">
                  <c:v>510.72961373390547</c:v>
                </c:pt>
                <c:pt idx="4">
                  <c:v>828.3261802575106</c:v>
                </c:pt>
              </c:numCache>
            </c:numRef>
          </c:val>
        </c:ser>
        <c:gapWidth val="75"/>
        <c:axId val="81148928"/>
        <c:axId val="81158912"/>
      </c:barChart>
      <c:catAx>
        <c:axId val="81148928"/>
        <c:scaling>
          <c:orientation val="minMax"/>
        </c:scaling>
        <c:axPos val="b"/>
        <c:numFmt formatCode="@" sourceLinked="0"/>
        <c:majorTickMark val="none"/>
        <c:tickLblPos val="nextTo"/>
        <c:crossAx val="81158912"/>
        <c:crosses val="autoZero"/>
        <c:lblAlgn val="ctr"/>
        <c:lblOffset val="100"/>
      </c:catAx>
      <c:valAx>
        <c:axId val="81158912"/>
        <c:scaling>
          <c:orientation val="minMax"/>
          <c:max val="110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smtClean="0"/>
                  <a:t>sCOD (mg/gVS)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2.1976724808354626E-2"/>
              <c:y val="0.31318279450431447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8114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074082046439289"/>
          <c:y val="0.12050482045204856"/>
          <c:w val="0.75409800696748008"/>
          <c:h val="6.7208273154834672E-2"/>
        </c:manualLayout>
      </c:layout>
      <c:txPr>
        <a:bodyPr/>
        <a:lstStyle/>
        <a:p>
          <a:pPr>
            <a:defRPr sz="1200" i="1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3348286275219226"/>
          <c:y val="8.2389212458193459E-2"/>
          <c:w val="0.81929344451923669"/>
          <c:h val="0.72920838356624507"/>
        </c:manualLayout>
      </c:layout>
      <c:barChart>
        <c:barDir val="col"/>
        <c:grouping val="clustered"/>
        <c:ser>
          <c:idx val="0"/>
          <c:order val="0"/>
          <c:tx>
            <c:strRef>
              <c:f>sCOD!$AF$5</c:f>
              <c:strCache>
                <c:ptCount val="1"/>
                <c:pt idx="0">
                  <c:v>Scenedesmus</c:v>
                </c:pt>
              </c:strCache>
            </c:strRef>
          </c:tx>
          <c:spPr>
            <a:solidFill>
              <a:schemeClr val="accent6"/>
            </a:solidFill>
          </c:spPr>
          <c:errBars>
            <c:errBarType val="both"/>
            <c:errValType val="cust"/>
            <c:plus>
              <c:numRef>
                <c:f>sCOD!$AG$7:$AG$12</c:f>
                <c:numCache>
                  <c:formatCode>General</c:formatCode>
                  <c:ptCount val="6"/>
                  <c:pt idx="0">
                    <c:v>25.626513908698325</c:v>
                  </c:pt>
                  <c:pt idx="1">
                    <c:v>16.163803876644465</c:v>
                  </c:pt>
                  <c:pt idx="2">
                    <c:v>25.626513908698357</c:v>
                  </c:pt>
                  <c:pt idx="3">
                    <c:v>47.834958673443836</c:v>
                  </c:pt>
                  <c:pt idx="4">
                    <c:v>71.269235418264373</c:v>
                  </c:pt>
                  <c:pt idx="5">
                    <c:v>43.144005097367405</c:v>
                  </c:pt>
                </c:numCache>
              </c:numRef>
            </c:plus>
            <c:minus>
              <c:numRef>
                <c:f>sCOD!$AG$7:$AG$12</c:f>
                <c:numCache>
                  <c:formatCode>General</c:formatCode>
                  <c:ptCount val="6"/>
                  <c:pt idx="0">
                    <c:v>25.626513908698325</c:v>
                  </c:pt>
                  <c:pt idx="1">
                    <c:v>16.163803876644465</c:v>
                  </c:pt>
                  <c:pt idx="2">
                    <c:v>25.626513908698357</c:v>
                  </c:pt>
                  <c:pt idx="3">
                    <c:v>47.834958673443836</c:v>
                  </c:pt>
                  <c:pt idx="4">
                    <c:v>71.269235418264373</c:v>
                  </c:pt>
                  <c:pt idx="5">
                    <c:v>43.144005097367405</c:v>
                  </c:pt>
                </c:numCache>
              </c:numRef>
            </c:minus>
          </c:errBars>
          <c:cat>
            <c:strRef>
              <c:f>sCOD!$AE$7:$AE$12</c:f>
              <c:strCache>
                <c:ptCount val="6"/>
                <c:pt idx="0">
                  <c:v>Cellulase + Endogalactour.</c:v>
                </c:pt>
                <c:pt idx="1">
                  <c:v>Alpha amylase </c:v>
                </c:pt>
                <c:pt idx="2">
                  <c:v>Esterase + Protease </c:v>
                </c:pt>
                <c:pt idx="3">
                  <c:v>Pectinase</c:v>
                </c:pt>
                <c:pt idx="4">
                  <c:v>Esterase</c:v>
                </c:pt>
                <c:pt idx="5">
                  <c:v>Mixture</c:v>
                </c:pt>
              </c:strCache>
            </c:strRef>
          </c:cat>
          <c:val>
            <c:numRef>
              <c:f>sCOD!$AF$7:$AF$12</c:f>
              <c:numCache>
                <c:formatCode>0.0</c:formatCode>
                <c:ptCount val="6"/>
                <c:pt idx="0">
                  <c:v>217.50764525993878</c:v>
                </c:pt>
                <c:pt idx="1">
                  <c:v>-20.259938837920487</c:v>
                </c:pt>
                <c:pt idx="2">
                  <c:v>305.42813455657449</c:v>
                </c:pt>
                <c:pt idx="3">
                  <c:v>72.247706422018325</c:v>
                </c:pt>
                <c:pt idx="4">
                  <c:v>79.892966360856278</c:v>
                </c:pt>
                <c:pt idx="5">
                  <c:v>458.33333333333331</c:v>
                </c:pt>
              </c:numCache>
            </c:numRef>
          </c:val>
        </c:ser>
        <c:ser>
          <c:idx val="1"/>
          <c:order val="1"/>
          <c:tx>
            <c:strRef>
              <c:f>sCOD!$AH$5</c:f>
              <c:strCache>
                <c:ptCount val="1"/>
                <c:pt idx="0">
                  <c:v>Chlorella </c:v>
                </c:pt>
              </c:strCache>
            </c:strRef>
          </c:tx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sCOD!$AI$7:$AI$12</c:f>
                <c:numCache>
                  <c:formatCode>General</c:formatCode>
                  <c:ptCount val="6"/>
                  <c:pt idx="0">
                    <c:v>11.879393923934007</c:v>
                  </c:pt>
                  <c:pt idx="1">
                    <c:v>11.563867092843264</c:v>
                  </c:pt>
                  <c:pt idx="2">
                    <c:v>34.506810921903522</c:v>
                  </c:pt>
                  <c:pt idx="3">
                    <c:v>23.193102422918777</c:v>
                  </c:pt>
                  <c:pt idx="4">
                    <c:v>11.879393923934007</c:v>
                  </c:pt>
                  <c:pt idx="5">
                    <c:v>48.565685424949251</c:v>
                  </c:pt>
                </c:numCache>
              </c:numRef>
            </c:plus>
            <c:minus>
              <c:numRef>
                <c:f>sCOD!$AI$7:$AI$12</c:f>
                <c:numCache>
                  <c:formatCode>General</c:formatCode>
                  <c:ptCount val="6"/>
                  <c:pt idx="0">
                    <c:v>11.879393923934007</c:v>
                  </c:pt>
                  <c:pt idx="1">
                    <c:v>11.563867092843264</c:v>
                  </c:pt>
                  <c:pt idx="2">
                    <c:v>34.506810921903522</c:v>
                  </c:pt>
                  <c:pt idx="3">
                    <c:v>23.193102422918777</c:v>
                  </c:pt>
                  <c:pt idx="4">
                    <c:v>11.879393923934007</c:v>
                  </c:pt>
                  <c:pt idx="5">
                    <c:v>48.565685424949251</c:v>
                  </c:pt>
                </c:numCache>
              </c:numRef>
            </c:minus>
          </c:errBars>
          <c:cat>
            <c:strRef>
              <c:f>sCOD!$AE$7:$AE$12</c:f>
              <c:strCache>
                <c:ptCount val="6"/>
                <c:pt idx="0">
                  <c:v>Cellulase + Endogalactour.</c:v>
                </c:pt>
                <c:pt idx="1">
                  <c:v>Alpha amylase </c:v>
                </c:pt>
                <c:pt idx="2">
                  <c:v>Esterase + Protease </c:v>
                </c:pt>
                <c:pt idx="3">
                  <c:v>Pectinase</c:v>
                </c:pt>
                <c:pt idx="4">
                  <c:v>Esterase</c:v>
                </c:pt>
                <c:pt idx="5">
                  <c:v>Mixture</c:v>
                </c:pt>
              </c:strCache>
            </c:strRef>
          </c:cat>
          <c:val>
            <c:numRef>
              <c:f>sCOD!$AH$7:$AH$12</c:f>
              <c:numCache>
                <c:formatCode>0.00</c:formatCode>
                <c:ptCount val="6"/>
                <c:pt idx="0">
                  <c:v>46.799999999999976</c:v>
                </c:pt>
                <c:pt idx="1">
                  <c:v>-65.200000000000045</c:v>
                </c:pt>
                <c:pt idx="2">
                  <c:v>166.79999999999995</c:v>
                </c:pt>
                <c:pt idx="3">
                  <c:v>22.799999999999947</c:v>
                </c:pt>
                <c:pt idx="4">
                  <c:v>110.79999999999998</c:v>
                </c:pt>
                <c:pt idx="5">
                  <c:v>-73.2</c:v>
                </c:pt>
              </c:numCache>
            </c:numRef>
          </c:val>
        </c:ser>
        <c:axId val="81193600"/>
        <c:axId val="51847552"/>
      </c:barChart>
      <c:catAx>
        <c:axId val="8119360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1847552"/>
        <c:crosses val="autoZero"/>
        <c:auto val="1"/>
        <c:lblAlgn val="ctr"/>
        <c:lblOffset val="100"/>
      </c:catAx>
      <c:valAx>
        <c:axId val="51847552"/>
        <c:scaling>
          <c:orientation val="minMax"/>
          <c:max val="1100"/>
          <c:min val="0"/>
        </c:scaling>
        <c:axPos val="l"/>
        <c:numFmt formatCode="0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81193600"/>
        <c:crosses val="autoZero"/>
        <c:crossBetween val="between"/>
        <c:majorUnit val="200"/>
        <c:minorUnit val="40"/>
      </c:valAx>
      <c:spPr>
        <a:ln>
          <a:noFill/>
        </a:ln>
      </c:spPr>
    </c:plotArea>
    <c:plotVisOnly val="1"/>
    <c:dispBlanksAs val="gap"/>
  </c:chart>
  <c:spPr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6006703620232679"/>
          <c:y val="2.5984292343585753E-2"/>
          <c:w val="0.76565387735056634"/>
          <c:h val="0.73973511490176302"/>
        </c:manualLayout>
      </c:layout>
      <c:barChart>
        <c:barDir val="col"/>
        <c:grouping val="clustered"/>
        <c:ser>
          <c:idx val="1"/>
          <c:order val="0"/>
          <c:tx>
            <c:strRef>
              <c:f>'Solubilized matters'!$A$3</c:f>
              <c:strCache>
                <c:ptCount val="1"/>
                <c:pt idx="0">
                  <c:v>S. obliquus</c:v>
                </c:pt>
              </c:strCache>
            </c:strRef>
          </c:tx>
          <c:errBars>
            <c:errBarType val="both"/>
            <c:errValType val="cust"/>
            <c:plus>
              <c:numRef>
                <c:f>'Solubilized matters'!$W$96:$AA$96</c:f>
                <c:numCache>
                  <c:formatCode>General</c:formatCode>
                  <c:ptCount val="5"/>
                  <c:pt idx="0">
                    <c:v>4.5945816961341555</c:v>
                  </c:pt>
                  <c:pt idx="1">
                    <c:v>3.2274045548723618</c:v>
                  </c:pt>
                  <c:pt idx="2">
                    <c:v>3.713634822258765</c:v>
                  </c:pt>
                  <c:pt idx="3">
                    <c:v>7.233992500182822</c:v>
                  </c:pt>
                  <c:pt idx="4">
                    <c:v>8.6950075654796528</c:v>
                  </c:pt>
                </c:numCache>
              </c:numRef>
            </c:plus>
            <c:minus>
              <c:numRef>
                <c:f>'Solubilized matters'!$W$96:$AA$96</c:f>
                <c:numCache>
                  <c:formatCode>General</c:formatCode>
                  <c:ptCount val="5"/>
                  <c:pt idx="0">
                    <c:v>4.5945816961341555</c:v>
                  </c:pt>
                  <c:pt idx="1">
                    <c:v>3.2274045548723618</c:v>
                  </c:pt>
                  <c:pt idx="2">
                    <c:v>3.713634822258765</c:v>
                  </c:pt>
                  <c:pt idx="3">
                    <c:v>7.233992500182822</c:v>
                  </c:pt>
                  <c:pt idx="4">
                    <c:v>8.6950075654796528</c:v>
                  </c:pt>
                </c:numCache>
              </c:numRef>
            </c:minus>
          </c:errBars>
          <c:cat>
            <c:strRef>
              <c:f>'Solubilized matters'!$J$95:$N$95</c:f>
              <c:strCache>
                <c:ptCount val="5"/>
                <c:pt idx="0">
                  <c:v>105°+ S, 1bar</c:v>
                </c:pt>
                <c:pt idx="1">
                  <c:v>120°+ S, 2bar</c:v>
                </c:pt>
                <c:pt idx="2">
                  <c:v>145°+ S, 3bar</c:v>
                </c:pt>
                <c:pt idx="3">
                  <c:v>155°+ S, 5bar</c:v>
                </c:pt>
                <c:pt idx="4">
                  <c:v>165°+ S, 7bar</c:v>
                </c:pt>
              </c:strCache>
            </c:strRef>
          </c:cat>
          <c:val>
            <c:numRef>
              <c:f>'Solubilized matters'!$J$96:$N$96</c:f>
              <c:numCache>
                <c:formatCode>0.00</c:formatCode>
                <c:ptCount val="5"/>
                <c:pt idx="0">
                  <c:v>116.22581641431668</c:v>
                </c:pt>
                <c:pt idx="1">
                  <c:v>170.70929772526458</c:v>
                </c:pt>
                <c:pt idx="2">
                  <c:v>193.77979320792289</c:v>
                </c:pt>
                <c:pt idx="3">
                  <c:v>346.95628338961058</c:v>
                </c:pt>
                <c:pt idx="4">
                  <c:v>547.01376418793029</c:v>
                </c:pt>
              </c:numCache>
            </c:numRef>
          </c:val>
        </c:ser>
        <c:ser>
          <c:idx val="0"/>
          <c:order val="1"/>
          <c:tx>
            <c:strRef>
              <c:f>'Solubilized matters'!$B$16</c:f>
              <c:strCache>
                <c:ptCount val="1"/>
                <c:pt idx="0">
                  <c:v>C. sorokiniana</c:v>
                </c:pt>
              </c:strCache>
            </c:strRef>
          </c:tx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'Solubilized matters'!$W$110:$AA$110</c:f>
                <c:numCache>
                  <c:formatCode>General</c:formatCode>
                  <c:ptCount val="5"/>
                  <c:pt idx="0">
                    <c:v>6.8533699544518409</c:v>
                  </c:pt>
                  <c:pt idx="1">
                    <c:v>2.7094718424577056</c:v>
                  </c:pt>
                  <c:pt idx="2">
                    <c:v>3.9048270670713987</c:v>
                  </c:pt>
                  <c:pt idx="3">
                    <c:v>3.9845174153789769</c:v>
                  </c:pt>
                  <c:pt idx="4">
                    <c:v>6.1042806803606213</c:v>
                  </c:pt>
                </c:numCache>
              </c:numRef>
            </c:plus>
            <c:minus>
              <c:numRef>
                <c:f>'Solubilized matters'!$W$110:$AA$110</c:f>
                <c:numCache>
                  <c:formatCode>General</c:formatCode>
                  <c:ptCount val="5"/>
                  <c:pt idx="0">
                    <c:v>6.8533699544518409</c:v>
                  </c:pt>
                  <c:pt idx="1">
                    <c:v>2.7094718424577056</c:v>
                  </c:pt>
                  <c:pt idx="2">
                    <c:v>3.9048270670713987</c:v>
                  </c:pt>
                  <c:pt idx="3">
                    <c:v>3.9845174153789769</c:v>
                  </c:pt>
                  <c:pt idx="4">
                    <c:v>6.1042806803606213</c:v>
                  </c:pt>
                </c:numCache>
              </c:numRef>
            </c:minus>
          </c:errBars>
          <c:cat>
            <c:strRef>
              <c:f>'Solubilized matters'!$J$95:$N$95</c:f>
              <c:strCache>
                <c:ptCount val="5"/>
                <c:pt idx="0">
                  <c:v>105°+ S, 1bar</c:v>
                </c:pt>
                <c:pt idx="1">
                  <c:v>120°+ S, 2bar</c:v>
                </c:pt>
                <c:pt idx="2">
                  <c:v>145°+ S, 3bar</c:v>
                </c:pt>
                <c:pt idx="3">
                  <c:v>155°+ S, 5bar</c:v>
                </c:pt>
                <c:pt idx="4">
                  <c:v>165°+ S, 7bar</c:v>
                </c:pt>
              </c:strCache>
            </c:strRef>
          </c:cat>
          <c:val>
            <c:numRef>
              <c:f>'Solubilized matters'!$J$110:$N$110</c:f>
              <c:numCache>
                <c:formatCode>0.00</c:formatCode>
                <c:ptCount val="5"/>
                <c:pt idx="0">
                  <c:v>58.82896745347729</c:v>
                </c:pt>
                <c:pt idx="1">
                  <c:v>77.875127414468949</c:v>
                </c:pt>
                <c:pt idx="2">
                  <c:v>206.63393070105488</c:v>
                </c:pt>
                <c:pt idx="3">
                  <c:v>211.47999506982782</c:v>
                </c:pt>
                <c:pt idx="4">
                  <c:v>457.27688782085113</c:v>
                </c:pt>
              </c:numCache>
            </c:numRef>
          </c:val>
        </c:ser>
        <c:ser>
          <c:idx val="2"/>
          <c:order val="2"/>
          <c:tx>
            <c:strRef>
              <c:f>'Solubilized matters'!$B$29</c:f>
              <c:strCache>
                <c:ptCount val="1"/>
                <c:pt idx="0">
                  <c:v>A. maxima</c:v>
                </c:pt>
              </c:strCache>
            </c:strRef>
          </c:tx>
          <c:spPr>
            <a:solidFill>
              <a:srgbClr val="008A3E"/>
            </a:solidFill>
          </c:spPr>
          <c:errBars>
            <c:errBarType val="both"/>
            <c:errValType val="cust"/>
            <c:plus>
              <c:numRef>
                <c:f>'Solubilized matters'!$W$122:$AA$122</c:f>
                <c:numCache>
                  <c:formatCode>General</c:formatCode>
                  <c:ptCount val="5"/>
                  <c:pt idx="0">
                    <c:v>84.974205464477876</c:v>
                  </c:pt>
                  <c:pt idx="1">
                    <c:v>115.32213598750558</c:v>
                  </c:pt>
                  <c:pt idx="2">
                    <c:v>50.984523278686659</c:v>
                  </c:pt>
                  <c:pt idx="3">
                    <c:v>32.472285659639724</c:v>
                  </c:pt>
                  <c:pt idx="4">
                    <c:v>57.661067993752795</c:v>
                  </c:pt>
                </c:numCache>
              </c:numRef>
            </c:plus>
            <c:minus>
              <c:numRef>
                <c:f>'Solubilized matters'!$W$122:$AA$122</c:f>
                <c:numCache>
                  <c:formatCode>General</c:formatCode>
                  <c:ptCount val="5"/>
                  <c:pt idx="0">
                    <c:v>84.974205464477876</c:v>
                  </c:pt>
                  <c:pt idx="1">
                    <c:v>115.32213598750558</c:v>
                  </c:pt>
                  <c:pt idx="2">
                    <c:v>50.984523278686659</c:v>
                  </c:pt>
                  <c:pt idx="3">
                    <c:v>32.472285659639724</c:v>
                  </c:pt>
                  <c:pt idx="4">
                    <c:v>57.661067993752795</c:v>
                  </c:pt>
                </c:numCache>
              </c:numRef>
            </c:minus>
          </c:errBars>
          <c:cat>
            <c:strRef>
              <c:f>'Solubilized matters'!$J$95:$N$95</c:f>
              <c:strCache>
                <c:ptCount val="5"/>
                <c:pt idx="0">
                  <c:v>105°+ S, 1bar</c:v>
                </c:pt>
                <c:pt idx="1">
                  <c:v>120°+ S, 2bar</c:v>
                </c:pt>
                <c:pt idx="2">
                  <c:v>145°+ S, 3bar</c:v>
                </c:pt>
                <c:pt idx="3">
                  <c:v>155°+ S, 5bar</c:v>
                </c:pt>
                <c:pt idx="4">
                  <c:v>165°+ S, 7bar</c:v>
                </c:pt>
              </c:strCache>
            </c:strRef>
          </c:cat>
          <c:val>
            <c:numRef>
              <c:f>'Solubilized matters'!$J$122:$N$122</c:f>
              <c:numCache>
                <c:formatCode>0.00</c:formatCode>
                <c:ptCount val="5"/>
                <c:pt idx="0">
                  <c:v>343.34763948497846</c:v>
                </c:pt>
                <c:pt idx="1">
                  <c:v>377.68240343347645</c:v>
                </c:pt>
                <c:pt idx="2">
                  <c:v>515.02145922746774</c:v>
                </c:pt>
                <c:pt idx="3">
                  <c:v>409.2274678111587</c:v>
                </c:pt>
                <c:pt idx="4">
                  <c:v>916.30901287553638</c:v>
                </c:pt>
              </c:numCache>
            </c:numRef>
          </c:val>
        </c:ser>
        <c:gapWidth val="75"/>
        <c:axId val="51883008"/>
        <c:axId val="51901184"/>
      </c:barChart>
      <c:catAx>
        <c:axId val="51883008"/>
        <c:scaling>
          <c:orientation val="minMax"/>
        </c:scaling>
        <c:axPos val="b"/>
        <c:numFmt formatCode="@" sourceLinked="0"/>
        <c:majorTickMark val="none"/>
        <c:tickLblPos val="nextTo"/>
        <c:crossAx val="51901184"/>
        <c:crosses val="autoZero"/>
        <c:lblAlgn val="ctr"/>
        <c:lblOffset val="100"/>
      </c:catAx>
      <c:valAx>
        <c:axId val="51901184"/>
        <c:scaling>
          <c:orientation val="minMax"/>
          <c:max val="1100"/>
          <c:min val="0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 dirty="0" smtClean="0"/>
                  <a:t>sCOD (mg/gVS)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3.9272607316993051E-2"/>
              <c:y val="0.23289676658487091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188300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0.10070566388981995"/>
          <c:y val="0.12064898555107796"/>
          <c:w val="0.85695088500904193"/>
          <c:h val="0.79549059475319361"/>
        </c:manualLayout>
      </c:layout>
      <c:scatterChart>
        <c:scatterStyle val="lineMarker"/>
        <c:ser>
          <c:idx val="0"/>
          <c:order val="0"/>
          <c:tx>
            <c:strRef>
              <c:f>'Ps and Algae'!$A$4</c:f>
              <c:strCache>
                <c:ptCount val="1"/>
                <c:pt idx="0">
                  <c:v>S. obliquus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>
                <a:prstDash val="dash"/>
              </a:ln>
            </c:spPr>
            <c:trendlineType val="linear"/>
          </c:trendline>
          <c:errBars>
            <c:errDir val="y"/>
            <c:errBarType val="both"/>
            <c:errValType val="cust"/>
            <c:plus>
              <c:numRef>
                <c:f>'Ps and Algae'!$E$9:$P$9</c:f>
                <c:numCache>
                  <c:formatCode>General</c:formatCode>
                  <c:ptCount val="12"/>
                  <c:pt idx="0">
                    <c:v>1.4E-2</c:v>
                  </c:pt>
                  <c:pt idx="1">
                    <c:v>3.9000000000000014E-2</c:v>
                  </c:pt>
                  <c:pt idx="2">
                    <c:v>3.500000000000001E-2</c:v>
                  </c:pt>
                  <c:pt idx="3">
                    <c:v>4.1000000000000002E-2</c:v>
                  </c:pt>
                  <c:pt idx="6">
                    <c:v>3.0000000000000002E-2</c:v>
                  </c:pt>
                  <c:pt idx="7">
                    <c:v>8.5000000000000006E-2</c:v>
                  </c:pt>
                  <c:pt idx="8">
                    <c:v>1.4E-2</c:v>
                  </c:pt>
                  <c:pt idx="9">
                    <c:v>2.3E-2</c:v>
                  </c:pt>
                  <c:pt idx="10">
                    <c:v>6.0000000000000019E-3</c:v>
                  </c:pt>
                  <c:pt idx="11">
                    <c:v>2.0000000000000009E-3</c:v>
                  </c:pt>
                </c:numCache>
              </c:numRef>
            </c:plus>
            <c:minus>
              <c:numRef>
                <c:f>'Ps and Algae'!$E$9:$P$9</c:f>
                <c:numCache>
                  <c:formatCode>General</c:formatCode>
                  <c:ptCount val="12"/>
                  <c:pt idx="0">
                    <c:v>1.4E-2</c:v>
                  </c:pt>
                  <c:pt idx="1">
                    <c:v>3.9000000000000014E-2</c:v>
                  </c:pt>
                  <c:pt idx="2">
                    <c:v>3.500000000000001E-2</c:v>
                  </c:pt>
                  <c:pt idx="3">
                    <c:v>4.1000000000000002E-2</c:v>
                  </c:pt>
                  <c:pt idx="6">
                    <c:v>3.0000000000000002E-2</c:v>
                  </c:pt>
                  <c:pt idx="7">
                    <c:v>8.5000000000000006E-2</c:v>
                  </c:pt>
                  <c:pt idx="8">
                    <c:v>1.4E-2</c:v>
                  </c:pt>
                  <c:pt idx="9">
                    <c:v>2.3E-2</c:v>
                  </c:pt>
                  <c:pt idx="10">
                    <c:v>6.0000000000000019E-3</c:v>
                  </c:pt>
                  <c:pt idx="11">
                    <c:v>2.0000000000000009E-3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'Ps and Algae'!$D$3:$P$3</c:f>
              <c:numCache>
                <c:formatCode>0.00</c:formatCode>
                <c:ptCount val="13"/>
                <c:pt idx="0">
                  <c:v>118.33746117859774</c:v>
                </c:pt>
                <c:pt idx="1">
                  <c:v>175.20092250802782</c:v>
                </c:pt>
                <c:pt idx="2">
                  <c:v>236.98143025621891</c:v>
                </c:pt>
                <c:pt idx="3">
                  <c:v>350.44631267820483</c:v>
                </c:pt>
                <c:pt idx="4">
                  <c:v>456.32703314453306</c:v>
                </c:pt>
                <c:pt idx="7" formatCode="General">
                  <c:v>25.489281742674706</c:v>
                </c:pt>
                <c:pt idx="8" formatCode="General">
                  <c:v>141.71509815699139</c:v>
                </c:pt>
                <c:pt idx="9" formatCode="General">
                  <c:v>196.1985794679394</c:v>
                </c:pt>
                <c:pt idx="10" formatCode="General">
                  <c:v>219.2690749505976</c:v>
                </c:pt>
                <c:pt idx="11" formatCode="General">
                  <c:v>372.44556513228525</c:v>
                </c:pt>
                <c:pt idx="12" formatCode="General">
                  <c:v>572.50304593060525</c:v>
                </c:pt>
              </c:numCache>
            </c:numRef>
          </c:xVal>
          <c:yVal>
            <c:numRef>
              <c:f>'Ps and Algae'!$E$7:$P$7</c:f>
              <c:numCache>
                <c:formatCode>General</c:formatCode>
                <c:ptCount val="12"/>
                <c:pt idx="0">
                  <c:v>0.35900000000000015</c:v>
                </c:pt>
                <c:pt idx="1">
                  <c:v>0.33700000000000013</c:v>
                </c:pt>
                <c:pt idx="2">
                  <c:v>0.37000000000000011</c:v>
                </c:pt>
                <c:pt idx="3">
                  <c:v>0.5</c:v>
                </c:pt>
                <c:pt idx="6">
                  <c:v>0.26500000000000001</c:v>
                </c:pt>
                <c:pt idx="7">
                  <c:v>0.33100000000000013</c:v>
                </c:pt>
                <c:pt idx="8">
                  <c:v>0.34</c:v>
                </c:pt>
                <c:pt idx="9">
                  <c:v>0.31300000000000011</c:v>
                </c:pt>
                <c:pt idx="10">
                  <c:v>0.40400000000000008</c:v>
                </c:pt>
                <c:pt idx="11">
                  <c:v>0.54800000000000004</c:v>
                </c:pt>
              </c:numCache>
            </c:numRef>
          </c:yVal>
        </c:ser>
        <c:ser>
          <c:idx val="1"/>
          <c:order val="1"/>
          <c:tx>
            <c:strRef>
              <c:f>'Ps and Algae'!$A$11</c:f>
              <c:strCache>
                <c:ptCount val="1"/>
                <c:pt idx="0">
                  <c:v>C. sorokiniana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</c:trendline>
          <c:errBars>
            <c:errDir val="y"/>
            <c:errBarType val="both"/>
            <c:errValType val="cust"/>
            <c:plus>
              <c:numRef>
                <c:f>'Ps and Algae'!$D$16:$P$16</c:f>
                <c:numCache>
                  <c:formatCode>General</c:formatCode>
                  <c:ptCount val="13"/>
                  <c:pt idx="0">
                    <c:v>2.700000000000001E-2</c:v>
                  </c:pt>
                  <c:pt idx="1">
                    <c:v>6.8000000000000019E-2</c:v>
                  </c:pt>
                  <c:pt idx="2">
                    <c:v>1.6000000000000007E-2</c:v>
                  </c:pt>
                  <c:pt idx="3">
                    <c:v>5.3999999999999999E-2</c:v>
                  </c:pt>
                  <c:pt idx="4">
                    <c:v>0.05</c:v>
                  </c:pt>
                  <c:pt idx="7">
                    <c:v>3.6999999999999998E-2</c:v>
                  </c:pt>
                  <c:pt idx="8">
                    <c:v>1.0999999999999998E-2</c:v>
                  </c:pt>
                  <c:pt idx="9">
                    <c:v>2.0000000000000007E-2</c:v>
                  </c:pt>
                  <c:pt idx="10">
                    <c:v>5.3000000000000012E-2</c:v>
                  </c:pt>
                  <c:pt idx="11">
                    <c:v>4.1000000000000002E-2</c:v>
                  </c:pt>
                  <c:pt idx="12">
                    <c:v>4.0000000000000018E-3</c:v>
                  </c:pt>
                </c:numCache>
              </c:numRef>
            </c:plus>
            <c:minus>
              <c:numRef>
                <c:f>'Ps and Algae'!$D$16:$P$16</c:f>
                <c:numCache>
                  <c:formatCode>General</c:formatCode>
                  <c:ptCount val="13"/>
                  <c:pt idx="0">
                    <c:v>2.700000000000001E-2</c:v>
                  </c:pt>
                  <c:pt idx="1">
                    <c:v>6.8000000000000019E-2</c:v>
                  </c:pt>
                  <c:pt idx="2">
                    <c:v>1.6000000000000007E-2</c:v>
                  </c:pt>
                  <c:pt idx="3">
                    <c:v>5.3999999999999999E-2</c:v>
                  </c:pt>
                  <c:pt idx="4">
                    <c:v>0.05</c:v>
                  </c:pt>
                  <c:pt idx="7">
                    <c:v>3.6999999999999998E-2</c:v>
                  </c:pt>
                  <c:pt idx="8">
                    <c:v>1.0999999999999998E-2</c:v>
                  </c:pt>
                  <c:pt idx="9">
                    <c:v>2.0000000000000007E-2</c:v>
                  </c:pt>
                  <c:pt idx="10">
                    <c:v>5.3000000000000012E-2</c:v>
                  </c:pt>
                  <c:pt idx="11">
                    <c:v>4.1000000000000002E-2</c:v>
                  </c:pt>
                  <c:pt idx="12">
                    <c:v>4.0000000000000018E-3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'Ps and Algae'!$D$11:$P$11</c:f>
              <c:numCache>
                <c:formatCode>0.00</c:formatCode>
                <c:ptCount val="13"/>
                <c:pt idx="0">
                  <c:v>170.17574876389028</c:v>
                </c:pt>
                <c:pt idx="1">
                  <c:v>188.20761618258069</c:v>
                </c:pt>
                <c:pt idx="2">
                  <c:v>269.91451542352144</c:v>
                </c:pt>
                <c:pt idx="3">
                  <c:v>315.55767982708142</c:v>
                </c:pt>
                <c:pt idx="4">
                  <c:v>469.95554459961767</c:v>
                </c:pt>
                <c:pt idx="7" formatCode="General">
                  <c:v>108.6420011976094</c:v>
                </c:pt>
                <c:pt idx="8" formatCode="General">
                  <c:v>167.47096865108676</c:v>
                </c:pt>
                <c:pt idx="9" formatCode="General">
                  <c:v>186.51712861207847</c:v>
                </c:pt>
                <c:pt idx="10" formatCode="General">
                  <c:v>315.27593189866428</c:v>
                </c:pt>
                <c:pt idx="11" formatCode="General">
                  <c:v>320.12199626743728</c:v>
                </c:pt>
                <c:pt idx="12" formatCode="General">
                  <c:v>565.9188890184605</c:v>
                </c:pt>
              </c:numCache>
            </c:numRef>
          </c:xVal>
          <c:yVal>
            <c:numRef>
              <c:f>'Ps and Algae'!$D$15:$P$15</c:f>
              <c:numCache>
                <c:formatCode>0.000</c:formatCode>
                <c:ptCount val="13"/>
                <c:pt idx="0">
                  <c:v>0.29700000000000015</c:v>
                </c:pt>
                <c:pt idx="1">
                  <c:v>0.31000000000000011</c:v>
                </c:pt>
                <c:pt idx="2">
                  <c:v>0.35600000000000009</c:v>
                </c:pt>
                <c:pt idx="3">
                  <c:v>0.31300000000000011</c:v>
                </c:pt>
                <c:pt idx="4">
                  <c:v>0.39300000000000013</c:v>
                </c:pt>
                <c:pt idx="7">
                  <c:v>0.27300000000000002</c:v>
                </c:pt>
                <c:pt idx="8">
                  <c:v>0.30100000000000016</c:v>
                </c:pt>
                <c:pt idx="9">
                  <c:v>0.29800000000000015</c:v>
                </c:pt>
                <c:pt idx="10">
                  <c:v>0.32400000000000012</c:v>
                </c:pt>
                <c:pt idx="11">
                  <c:v>0.31500000000000011</c:v>
                </c:pt>
                <c:pt idx="12">
                  <c:v>0.46100000000000002</c:v>
                </c:pt>
              </c:numCache>
            </c:numRef>
          </c:yVal>
        </c:ser>
        <c:ser>
          <c:idx val="3"/>
          <c:order val="2"/>
          <c:tx>
            <c:strRef>
              <c:f>'Ps and Algae'!$A$18</c:f>
              <c:strCache>
                <c:ptCount val="1"/>
                <c:pt idx="0">
                  <c:v>A. maxima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008A3E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trendline>
            <c:trendlineType val="linear"/>
          </c:trendline>
          <c:errBars>
            <c:errDir val="y"/>
            <c:errBarType val="both"/>
            <c:errValType val="cust"/>
            <c:plus>
              <c:numRef>
                <c:f>'Ps and Algae'!$D$23:$P$23</c:f>
                <c:numCache>
                  <c:formatCode>General</c:formatCode>
                  <c:ptCount val="13"/>
                  <c:pt idx="0">
                    <c:v>2.0000000000000007E-2</c:v>
                  </c:pt>
                  <c:pt idx="1">
                    <c:v>1.0000000000000004E-2</c:v>
                  </c:pt>
                  <c:pt idx="2">
                    <c:v>1.0000000000000004E-2</c:v>
                  </c:pt>
                  <c:pt idx="3">
                    <c:v>1.2E-2</c:v>
                  </c:pt>
                  <c:pt idx="4">
                    <c:v>2.0000000000000007E-2</c:v>
                  </c:pt>
                  <c:pt idx="7">
                    <c:v>6.0000000000000019E-3</c:v>
                  </c:pt>
                  <c:pt idx="8">
                    <c:v>5.0000000000000018E-3</c:v>
                  </c:pt>
                  <c:pt idx="9">
                    <c:v>2.0000000000000009E-3</c:v>
                  </c:pt>
                  <c:pt idx="10">
                    <c:v>0.05</c:v>
                  </c:pt>
                  <c:pt idx="11">
                    <c:v>2.0000000000000009E-3</c:v>
                  </c:pt>
                  <c:pt idx="12">
                    <c:v>6.0000000000000019E-2</c:v>
                  </c:pt>
                </c:numCache>
              </c:numRef>
            </c:plus>
            <c:minus>
              <c:numRef>
                <c:f>'Ps and Algae'!$D$23:$P$23</c:f>
                <c:numCache>
                  <c:formatCode>General</c:formatCode>
                  <c:ptCount val="13"/>
                  <c:pt idx="0">
                    <c:v>2.0000000000000007E-2</c:v>
                  </c:pt>
                  <c:pt idx="1">
                    <c:v>1.0000000000000004E-2</c:v>
                  </c:pt>
                  <c:pt idx="2">
                    <c:v>1.0000000000000004E-2</c:v>
                  </c:pt>
                  <c:pt idx="3">
                    <c:v>1.2E-2</c:v>
                  </c:pt>
                  <c:pt idx="4">
                    <c:v>2.0000000000000007E-2</c:v>
                  </c:pt>
                  <c:pt idx="7">
                    <c:v>6.0000000000000019E-3</c:v>
                  </c:pt>
                  <c:pt idx="8">
                    <c:v>5.0000000000000018E-3</c:v>
                  </c:pt>
                  <c:pt idx="9">
                    <c:v>2.0000000000000009E-3</c:v>
                  </c:pt>
                  <c:pt idx="10">
                    <c:v>0.05</c:v>
                  </c:pt>
                  <c:pt idx="11">
                    <c:v>2.0000000000000009E-3</c:v>
                  </c:pt>
                  <c:pt idx="12">
                    <c:v>6.0000000000000019E-2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"/>
          </c:errBars>
          <c:xVal>
            <c:numRef>
              <c:f>'Ps and Algae'!$D$18:$P$18</c:f>
              <c:numCache>
                <c:formatCode>0.00</c:formatCode>
                <c:ptCount val="13"/>
                <c:pt idx="0">
                  <c:v>793.99141630901283</c:v>
                </c:pt>
                <c:pt idx="1">
                  <c:v>1000</c:v>
                </c:pt>
                <c:pt idx="2">
                  <c:v>914.16309012875558</c:v>
                </c:pt>
                <c:pt idx="3">
                  <c:v>1034.334763948498</c:v>
                </c:pt>
                <c:pt idx="4">
                  <c:v>1351.9313304721029</c:v>
                </c:pt>
                <c:pt idx="7" formatCode="General">
                  <c:v>523.60515021459253</c:v>
                </c:pt>
                <c:pt idx="8" formatCode="General">
                  <c:v>866.95278969957076</c:v>
                </c:pt>
                <c:pt idx="9" formatCode="General">
                  <c:v>901.28755364806864</c:v>
                </c:pt>
                <c:pt idx="10" formatCode="General">
                  <c:v>1038.6266094420605</c:v>
                </c:pt>
                <c:pt idx="11" formatCode="General">
                  <c:v>932.83261802575055</c:v>
                </c:pt>
                <c:pt idx="12" formatCode="General">
                  <c:v>1439.9141630901293</c:v>
                </c:pt>
              </c:numCache>
            </c:numRef>
          </c:xVal>
          <c:yVal>
            <c:numRef>
              <c:f>'Ps and Algae'!$D$22:$P$22</c:f>
              <c:numCache>
                <c:formatCode>General</c:formatCode>
                <c:ptCount val="13"/>
                <c:pt idx="0">
                  <c:v>0.12883232174523654</c:v>
                </c:pt>
                <c:pt idx="1">
                  <c:v>0.12753403638397443</c:v>
                </c:pt>
                <c:pt idx="2">
                  <c:v>0.21974815690497587</c:v>
                </c:pt>
                <c:pt idx="3">
                  <c:v>0.17500000000000004</c:v>
                </c:pt>
                <c:pt idx="4">
                  <c:v>0.25</c:v>
                </c:pt>
                <c:pt idx="7">
                  <c:v>0.14514274280967346</c:v>
                </c:pt>
                <c:pt idx="8">
                  <c:v>0.15745298067864491</c:v>
                </c:pt>
                <c:pt idx="9">
                  <c:v>0.13800000000000001</c:v>
                </c:pt>
                <c:pt idx="10">
                  <c:v>0.1729822157887434</c:v>
                </c:pt>
                <c:pt idx="11">
                  <c:v>0.23523071704439569</c:v>
                </c:pt>
                <c:pt idx="12">
                  <c:v>0.2</c:v>
                </c:pt>
              </c:numCache>
            </c:numRef>
          </c:yVal>
        </c:ser>
        <c:axId val="51990528"/>
        <c:axId val="51992448"/>
      </c:scatterChart>
      <c:valAx>
        <c:axId val="51990528"/>
        <c:scaling>
          <c:orientation val="minMax"/>
          <c:max val="1500"/>
          <c:min val="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sCOD mg/g</a:t>
                </a:r>
                <a:r>
                  <a:rPr lang="en-GB" sz="1200" baseline="0"/>
                  <a:t> VS</a:t>
                </a:r>
                <a:endParaRPr lang="en-GB" sz="1200"/>
              </a:p>
            </c:rich>
          </c:tx>
          <c:layout/>
        </c:title>
        <c:numFmt formatCode="0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992448"/>
        <c:crosses val="autoZero"/>
        <c:crossBetween val="midCat"/>
      </c:valAx>
      <c:valAx>
        <c:axId val="519924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 dirty="0" smtClean="0"/>
                  <a:t>Biogas</a:t>
                </a:r>
                <a:r>
                  <a:rPr lang="en-US" sz="1200" b="0" baseline="0" dirty="0" smtClean="0"/>
                  <a:t> </a:t>
                </a:r>
                <a:r>
                  <a:rPr lang="en-US" sz="1200" b="0" dirty="0" smtClean="0"/>
                  <a:t>m</a:t>
                </a:r>
                <a:r>
                  <a:rPr lang="en-US" sz="1200" b="0" baseline="30000" dirty="0" smtClean="0"/>
                  <a:t>3</a:t>
                </a:r>
                <a:r>
                  <a:rPr lang="en-US" sz="1200" b="0" dirty="0" smtClean="0"/>
                  <a:t> kgVS</a:t>
                </a:r>
                <a:r>
                  <a:rPr lang="en-US" sz="1200" b="0" baseline="30000" dirty="0" smtClean="0"/>
                  <a:t>-1</a:t>
                </a:r>
                <a:endParaRPr lang="en-US" sz="1200" b="0" baseline="30000" dirty="0"/>
              </a:p>
            </c:rich>
          </c:tx>
          <c:layout>
            <c:manualLayout>
              <c:xMode val="edge"/>
              <c:yMode val="edge"/>
              <c:x val="2.3804894694240325E-2"/>
              <c:y val="0.44168946505943796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99052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0955283679964595"/>
          <c:y val="0.1072214543367548"/>
          <c:w val="0.15770598318207427"/>
          <c:h val="9.7895372736362715E-2"/>
        </c:manualLayout>
      </c:layout>
      <c:txPr>
        <a:bodyPr/>
        <a:lstStyle/>
        <a:p>
          <a:pPr>
            <a:defRPr sz="1400" i="1"/>
          </a:pPr>
          <a:endParaRPr lang="en-US"/>
        </a:p>
      </c:txPr>
    </c:legend>
    <c:plotVisOnly val="1"/>
    <c:dispBlanksAs val="gap"/>
  </c:chart>
  <c:spPr>
    <a:solidFill>
      <a:schemeClr val="bg1">
        <a:alpha val="99000"/>
      </a:schemeClr>
    </a:solidFill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0.02162</cdr:x>
      <cdr:y>0.07882</cdr:y>
    </cdr:from>
    <cdr:to>
      <cdr:x>0.07854</cdr:x>
      <cdr:y>0.7782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659" y="252915"/>
          <a:ext cx="336093" cy="2244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00" dirty="0"/>
            <a:t>sCOD</a:t>
          </a:r>
          <a:r>
            <a:rPr lang="en-US" sz="1000" baseline="0" dirty="0"/>
            <a:t>  (mg/gVS)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pPr>
              <a:defRPr/>
            </a:pPr>
            <a:fld id="{32DB5EA5-6658-4B78-9852-A7870396C627}" type="datetimeFigureOut">
              <a:rPr lang="en-US"/>
              <a:pPr>
                <a:defRPr/>
              </a:pPr>
              <a:t>5/21/2013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19598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GB" dirty="0" smtClean="0"/>
              <a:t>F Ometto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9719598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>
              <a:defRPr/>
            </a:pPr>
            <a:fld id="{5CB48324-1356-4D3A-8035-03BB074620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02208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C1470BE-5617-458E-9238-0365A2C25F62}" type="datetimeFigureOut">
              <a:rPr lang="en-US" smtClean="0"/>
              <a:pPr/>
              <a:t>5/21/2013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2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19598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en-GB" dirty="0" smtClean="0"/>
              <a:t>F Ometto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19598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1962E0E-C3E0-46C3-B784-57C70B98BA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275242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2E0E-C3E0-46C3-B784-57C70B98BAD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 Ometto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8085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2E0E-C3E0-46C3-B784-57C70B98BAD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 Ometto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3740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2E0E-C3E0-46C3-B784-57C70B98BAD9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 Ometto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1297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5" descr="bg_keylin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4354" y="4109"/>
              <a:ext cx="286" cy="1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388" y="258763"/>
            <a:ext cx="4178300" cy="172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6213" y="3852863"/>
            <a:ext cx="4992687" cy="1752600"/>
          </a:xfrm>
        </p:spPr>
        <p:txBody>
          <a:bodyPr/>
          <a:lstStyle>
            <a:lvl1pPr marL="0" indent="0">
              <a:buFontTx/>
              <a:buNone/>
              <a:defRPr sz="2300">
                <a:latin typeface="DefusedLight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131763"/>
            <a:ext cx="2189162" cy="5992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50" y="131763"/>
            <a:ext cx="6418263" cy="5992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133600"/>
            <a:ext cx="4090988" cy="3990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4888" y="2133600"/>
            <a:ext cx="4090987" cy="3990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9" name="Group 21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031" name="Picture 7" descr="bg_standard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 useBgFill="1">
            <p:nvSpPr>
              <p:cNvPr id="36877" name="Rectangle 13"/>
              <p:cNvSpPr>
                <a:spLocks noChangeArrowheads="1"/>
              </p:cNvSpPr>
              <p:nvPr userDrawn="1"/>
            </p:nvSpPr>
            <p:spPr bwMode="auto">
              <a:xfrm>
                <a:off x="4354" y="4109"/>
                <a:ext cx="286" cy="114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latin typeface="+mn-lt"/>
                </a:endParaRPr>
              </a:p>
            </p:txBody>
          </p:sp>
        </p:grpSp>
        <p:sp useBgFill="1">
          <p:nvSpPr>
            <p:cNvPr id="36883" name="Rectangle 19"/>
            <p:cNvSpPr>
              <a:spLocks noChangeArrowheads="1"/>
            </p:cNvSpPr>
            <p:nvPr userDrawn="1"/>
          </p:nvSpPr>
          <p:spPr bwMode="auto">
            <a:xfrm>
              <a:off x="0" y="0"/>
              <a:ext cx="2880" cy="153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+mn-lt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131763"/>
            <a:ext cx="6581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133600"/>
            <a:ext cx="83343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Click to edit Master text styles</a:t>
            </a:r>
          </a:p>
          <a:p>
            <a:pPr lvl="2"/>
            <a:r>
              <a:rPr lang="en-GB" smtClean="0"/>
              <a:t>Click to edit Master text styles</a:t>
            </a:r>
          </a:p>
          <a:p>
            <a:pPr lvl="3"/>
            <a:r>
              <a:rPr lang="en-GB" smtClean="0"/>
              <a:t>Click to edit Master text styles</a:t>
            </a:r>
          </a:p>
          <a:p>
            <a:pPr lvl="4"/>
            <a:r>
              <a:rPr lang="en-GB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77777"/>
          </a:solidFill>
          <a:latin typeface="DefusedLigh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77777"/>
          </a:solidFill>
          <a:latin typeface="DefusedLigh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77777"/>
          </a:solidFill>
          <a:latin typeface="DefusedLigh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777777"/>
          </a:solidFill>
          <a:latin typeface="DefusedLigh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777777"/>
          </a:solidFill>
          <a:latin typeface="DefusedLigh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777777"/>
          </a:solidFill>
          <a:latin typeface="DefusedLigh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777777"/>
          </a:solidFill>
          <a:latin typeface="DefusedLigh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777777"/>
          </a:solidFill>
          <a:latin typeface="DefusedLight" pitchFamily="2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808080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808080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8080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8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conomy.com/wordpress/wp-content/images/2012/08/Algae-Harvest-System-courtesy-Sapphire-Ener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642">
            <a:off x="-298676" y="1728064"/>
            <a:ext cx="8091021" cy="5403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7" descr="overl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355976" cy="16244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800" dirty="0" smtClean="0"/>
              <a:t>Improving the energy balance of an integrated wastewater treatment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3" y="1624443"/>
            <a:ext cx="4132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</a:rPr>
              <a:t>Francesco Ometto</a:t>
            </a:r>
            <a:br>
              <a:rPr lang="en-GB" sz="1600" dirty="0">
                <a:solidFill>
                  <a:schemeClr val="bg1"/>
                </a:solidFill>
                <a:latin typeface="+mj-lt"/>
              </a:rPr>
            </a:br>
            <a:r>
              <a:rPr lang="en-GB" sz="1600" dirty="0">
                <a:solidFill>
                  <a:schemeClr val="bg1"/>
                </a:solidFill>
                <a:latin typeface="+mj-lt"/>
              </a:rPr>
              <a:t>ATWARM 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Conference – Dublin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+mj-lt"/>
              </a:rPr>
              <a:t>15</a:t>
            </a:r>
            <a:r>
              <a:rPr lang="en-GB" sz="12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1200" dirty="0" smtClean="0">
                <a:solidFill>
                  <a:schemeClr val="bg1"/>
                </a:solidFill>
                <a:latin typeface="+mj-lt"/>
              </a:rPr>
              <a:t> May 2013</a:t>
            </a:r>
            <a:endParaRPr lang="en-GB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99" y="902948"/>
            <a:ext cx="1535553" cy="122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69027723"/>
              </p:ext>
            </p:extLst>
          </p:nvPr>
        </p:nvGraphicFramePr>
        <p:xfrm>
          <a:off x="179512" y="842658"/>
          <a:ext cx="8568952" cy="565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47751"/>
            <a:ext cx="1905496" cy="408623"/>
          </a:xfrm>
          <a:prstGeom prst="roundRect">
            <a:avLst/>
          </a:prstGeom>
          <a:solidFill>
            <a:srgbClr val="13B1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DIGESTION</a:t>
            </a:r>
            <a:endParaRPr lang="en-US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8667" y="1087313"/>
            <a:ext cx="2683733" cy="2573823"/>
            <a:chOff x="3119265" y="836712"/>
            <a:chExt cx="3058186" cy="2542989"/>
          </a:xfrm>
        </p:grpSpPr>
        <p:pic>
          <p:nvPicPr>
            <p:cNvPr id="8" name="Picture 22" descr="Description: C:\Users\e101512\AppData\Local\Microsoft\Windows\Temporary Internet Files\Content.Word\VS1 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376863" y="579114"/>
              <a:ext cx="2542989" cy="30581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42416" y="2916441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+mj-lt"/>
                </a:rPr>
                <a:t>DIGESTED CELL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>
          <a:xfrm>
            <a:off x="317195" y="609459"/>
            <a:ext cx="8773467" cy="466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Biogas production (TH pre-treatment)</a:t>
            </a:r>
            <a:endParaRPr lang="en-GB" sz="28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3000" b="1" kern="0" dirty="0" smtClean="0">
              <a:solidFill>
                <a:srgbClr val="1AE62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0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107" y="3564687"/>
            <a:ext cx="8946237" cy="1775048"/>
            <a:chOff x="324773" y="3602168"/>
            <a:chExt cx="8946237" cy="1775048"/>
          </a:xfrm>
        </p:grpSpPr>
        <p:grpSp>
          <p:nvGrpSpPr>
            <p:cNvPr id="32" name="Group 31"/>
            <p:cNvGrpSpPr/>
            <p:nvPr/>
          </p:nvGrpSpPr>
          <p:grpSpPr>
            <a:xfrm>
              <a:off x="324773" y="3679112"/>
              <a:ext cx="8151554" cy="1698104"/>
              <a:chOff x="383558" y="3570956"/>
              <a:chExt cx="8151554" cy="1698104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248" y="3570956"/>
                <a:ext cx="7776864" cy="1698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83558" y="3594165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+mj-lt"/>
                  </a:rPr>
                  <a:t>Wastewater</a:t>
                </a:r>
                <a:endParaRPr lang="en-US" sz="1400" b="1" dirty="0">
                  <a:latin typeface="+mj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87197" y="4050676"/>
                <a:ext cx="482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AD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03803" y="4923802"/>
                <a:ext cx="195271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400" b="1" dirty="0" smtClean="0">
                    <a:latin typeface="+mj-lt"/>
                  </a:rPr>
                  <a:t>Clarified Water</a:t>
                </a:r>
                <a:endParaRPr lang="en-US" sz="1400" b="1" dirty="0">
                  <a:latin typeface="+mj-lt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587863" y="4695292"/>
              <a:ext cx="13865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>
                  <a:latin typeface="+mj-lt"/>
                </a:rPr>
                <a:t>Algal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dirty="0" smtClean="0">
                  <a:latin typeface="+mj-lt"/>
                </a:rPr>
                <a:t>treatment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14345" y="4113397"/>
              <a:ext cx="1156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+mj-lt"/>
                </a:rPr>
                <a:t>Energy</a:t>
              </a:r>
            </a:p>
            <a:p>
              <a:pPr algn="ctr"/>
              <a:r>
                <a:rPr lang="en-GB" sz="1400" b="1" dirty="0" smtClean="0">
                  <a:latin typeface="+mj-lt"/>
                </a:rPr>
                <a:t>generation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61073" y="3602168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+mj-lt"/>
                </a:rPr>
                <a:t>Residual </a:t>
              </a:r>
            </a:p>
            <a:p>
              <a:pPr algn="ctr"/>
              <a:r>
                <a:rPr lang="it-IT" sz="1400" dirty="0" smtClean="0">
                  <a:latin typeface="+mj-lt"/>
                </a:rPr>
                <a:t>N and P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50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Energy balance</a:t>
            </a:r>
            <a:endParaRPr lang="en-GB" sz="1600" i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5750" y="2861762"/>
            <a:ext cx="2486050" cy="3375550"/>
            <a:chOff x="107505" y="2864572"/>
            <a:chExt cx="2849984" cy="3372739"/>
          </a:xfrm>
        </p:grpSpPr>
        <p:sp>
          <p:nvSpPr>
            <p:cNvPr id="4" name="TextBox 3"/>
            <p:cNvSpPr txBox="1"/>
            <p:nvPr/>
          </p:nvSpPr>
          <p:spPr>
            <a:xfrm>
              <a:off x="298173" y="5590980"/>
              <a:ext cx="2459278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Activated Sludge </a:t>
              </a:r>
            </a:p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(AS)</a:t>
              </a:r>
              <a:endParaRPr lang="en-GB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7505" y="2864572"/>
              <a:ext cx="2849984" cy="3372739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43808" y="2871018"/>
            <a:ext cx="1711259" cy="3397033"/>
            <a:chOff x="3131840" y="2840278"/>
            <a:chExt cx="1838080" cy="3397033"/>
          </a:xfrm>
        </p:grpSpPr>
        <p:sp>
          <p:nvSpPr>
            <p:cNvPr id="11" name="TextBox 10"/>
            <p:cNvSpPr txBox="1"/>
            <p:nvPr/>
          </p:nvSpPr>
          <p:spPr>
            <a:xfrm>
              <a:off x="3131840" y="5537317"/>
              <a:ext cx="17918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Raceway Algae Pond</a:t>
              </a:r>
              <a:endParaRPr lang="en-GB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31840" y="2840278"/>
              <a:ext cx="1838080" cy="3397033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11995" y="2864572"/>
            <a:ext cx="1310128" cy="3362327"/>
            <a:chOff x="4379990" y="2829866"/>
            <a:chExt cx="1791816" cy="3397033"/>
          </a:xfrm>
        </p:grpSpPr>
        <p:sp>
          <p:nvSpPr>
            <p:cNvPr id="12" name="TextBox 11"/>
            <p:cNvSpPr txBox="1"/>
            <p:nvPr/>
          </p:nvSpPr>
          <p:spPr>
            <a:xfrm>
              <a:off x="4379990" y="5556598"/>
              <a:ext cx="1791816" cy="65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C000"/>
                  </a:solidFill>
                  <a:latin typeface="+mj-lt"/>
                </a:rPr>
                <a:t>Harvesting unit</a:t>
              </a:r>
              <a:endParaRPr lang="en-GB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74266" y="2829866"/>
              <a:ext cx="1681910" cy="3397033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24128" y="2871018"/>
            <a:ext cx="1454921" cy="3355882"/>
            <a:chOff x="5635256" y="2829866"/>
            <a:chExt cx="1583572" cy="3397033"/>
          </a:xfrm>
        </p:grpSpPr>
        <p:sp>
          <p:nvSpPr>
            <p:cNvPr id="13" name="TextBox 12"/>
            <p:cNvSpPr txBox="1"/>
            <p:nvPr/>
          </p:nvSpPr>
          <p:spPr>
            <a:xfrm>
              <a:off x="5635256" y="5565557"/>
              <a:ext cx="1583572" cy="65425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13B122"/>
                  </a:solidFill>
                  <a:latin typeface="+mj-lt"/>
                </a:rPr>
                <a:t>Pre-</a:t>
              </a:r>
            </a:p>
            <a:p>
              <a:pPr algn="ctr"/>
              <a:r>
                <a:rPr lang="en-GB" b="1" dirty="0" smtClean="0">
                  <a:solidFill>
                    <a:srgbClr val="13B122"/>
                  </a:solidFill>
                  <a:latin typeface="+mj-lt"/>
                </a:rPr>
                <a:t>treatment</a:t>
              </a:r>
              <a:endParaRPr lang="en-GB" b="1" dirty="0">
                <a:solidFill>
                  <a:srgbClr val="13B122"/>
                </a:solidFill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849604" y="2829866"/>
              <a:ext cx="1154879" cy="3397033"/>
            </a:xfrm>
            <a:prstGeom prst="roundRect">
              <a:avLst/>
            </a:prstGeom>
            <a:noFill/>
            <a:ln w="19050">
              <a:solidFill>
                <a:srgbClr val="13B1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07059" y="2871017"/>
            <a:ext cx="1854392" cy="3366293"/>
            <a:chOff x="7092280" y="2819018"/>
            <a:chExt cx="1944216" cy="3418294"/>
          </a:xfrm>
        </p:grpSpPr>
        <p:sp>
          <p:nvSpPr>
            <p:cNvPr id="27" name="Rounded Rectangle 26"/>
            <p:cNvSpPr/>
            <p:nvPr/>
          </p:nvSpPr>
          <p:spPr>
            <a:xfrm>
              <a:off x="7092280" y="2819018"/>
              <a:ext cx="1944216" cy="3418294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72601" y="5563447"/>
              <a:ext cx="1583572" cy="64633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Anaerobic</a:t>
              </a:r>
            </a:p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Digestion</a:t>
              </a:r>
              <a:endParaRPr lang="en-GB" b="1" dirty="0">
                <a:solidFill>
                  <a:srgbClr val="00206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312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7042" y="2158778"/>
            <a:ext cx="5628090" cy="325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18864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Energy Balance TP230K</a:t>
            </a:r>
          </a:p>
        </p:txBody>
      </p:sp>
      <p:grpSp>
        <p:nvGrpSpPr>
          <p:cNvPr id="2060" name="Group 2059"/>
          <p:cNvGrpSpPr/>
          <p:nvPr/>
        </p:nvGrpSpPr>
        <p:grpSpPr>
          <a:xfrm>
            <a:off x="156435" y="1448475"/>
            <a:ext cx="3168353" cy="692511"/>
            <a:chOff x="131715" y="1326374"/>
            <a:chExt cx="3168353" cy="69251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15" y="1326374"/>
              <a:ext cx="3168353" cy="692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Multiply 4"/>
            <p:cNvSpPr/>
            <p:nvPr/>
          </p:nvSpPr>
          <p:spPr>
            <a:xfrm>
              <a:off x="2349477" y="1428428"/>
              <a:ext cx="432048" cy="244202"/>
            </a:xfrm>
            <a:prstGeom prst="mathMultiply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1387028" y="1550529"/>
              <a:ext cx="432048" cy="244202"/>
            </a:xfrm>
            <a:prstGeom prst="mathMultiply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137061" y="3895124"/>
            <a:ext cx="3168353" cy="692511"/>
            <a:chOff x="4709517" y="4593135"/>
            <a:chExt cx="3168353" cy="692511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517" y="4593135"/>
              <a:ext cx="3168353" cy="692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Multiply 42"/>
            <p:cNvSpPr/>
            <p:nvPr/>
          </p:nvSpPr>
          <p:spPr>
            <a:xfrm>
              <a:off x="5970813" y="4823572"/>
              <a:ext cx="432048" cy="244202"/>
            </a:xfrm>
            <a:prstGeom prst="mathMultiply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137061" y="2227397"/>
            <a:ext cx="3168353" cy="737867"/>
            <a:chOff x="107503" y="3026021"/>
            <a:chExt cx="3168353" cy="737867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3071377"/>
              <a:ext cx="3168353" cy="692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Multiply 43"/>
            <p:cNvSpPr/>
            <p:nvPr/>
          </p:nvSpPr>
          <p:spPr>
            <a:xfrm>
              <a:off x="2300536" y="3180919"/>
              <a:ext cx="432048" cy="244202"/>
            </a:xfrm>
            <a:prstGeom prst="mathMultiply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9983" y="3026021"/>
              <a:ext cx="79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DAF</a:t>
              </a:r>
              <a:endParaRPr lang="en-GB" sz="1200" dirty="0"/>
            </a:p>
          </p:txBody>
        </p:sp>
      </p:grpSp>
      <p:grpSp>
        <p:nvGrpSpPr>
          <p:cNvPr id="2054" name="Group 2053"/>
          <p:cNvGrpSpPr/>
          <p:nvPr/>
        </p:nvGrpSpPr>
        <p:grpSpPr>
          <a:xfrm>
            <a:off x="131715" y="3054072"/>
            <a:ext cx="3168353" cy="692511"/>
            <a:chOff x="82774" y="3946376"/>
            <a:chExt cx="3168353" cy="692511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4" y="3946376"/>
              <a:ext cx="3168353" cy="692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Multiply 44"/>
            <p:cNvSpPr/>
            <p:nvPr/>
          </p:nvSpPr>
          <p:spPr>
            <a:xfrm>
              <a:off x="2300536" y="4084875"/>
              <a:ext cx="432048" cy="244202"/>
            </a:xfrm>
            <a:prstGeom prst="mathMultiply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65859" y="3946376"/>
              <a:ext cx="79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BDAF</a:t>
              </a:r>
              <a:endParaRPr lang="en-GB" sz="1200" dirty="0"/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121021" y="5459008"/>
            <a:ext cx="3168353" cy="692511"/>
            <a:chOff x="82774" y="5654850"/>
            <a:chExt cx="3168353" cy="692511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4" y="5654850"/>
              <a:ext cx="3168353" cy="692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649191" y="5666764"/>
              <a:ext cx="79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BDAF</a:t>
              </a:r>
              <a:endParaRPr lang="en-GB" sz="1200" dirty="0"/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137061" y="4664806"/>
            <a:ext cx="3168353" cy="692511"/>
            <a:chOff x="82773" y="4797151"/>
            <a:chExt cx="3168353" cy="692511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3" y="4797151"/>
              <a:ext cx="3168353" cy="692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657600" y="4800892"/>
              <a:ext cx="79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DAF</a:t>
              </a:r>
              <a:endParaRPr lang="en-GB" sz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5041" y="6415255"/>
            <a:ext cx="7111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Full data available: Ometto et all., 2013 </a:t>
            </a:r>
            <a:r>
              <a:rPr lang="en-US" sz="900" i="1" dirty="0"/>
              <a:t>“Improving the Energy Balance of an Integrated Microalgal Wastewater Treatment Process”, Waste and Biomass Valorization, DOI: 10.1007/s12649-013-9230-2 </a:t>
            </a:r>
            <a:endParaRPr lang="en-GB" sz="900" i="1" dirty="0"/>
          </a:p>
        </p:txBody>
      </p:sp>
      <p:sp>
        <p:nvSpPr>
          <p:cNvPr id="2058" name="TextBox 2057"/>
          <p:cNvSpPr txBox="1"/>
          <p:nvPr/>
        </p:nvSpPr>
        <p:spPr>
          <a:xfrm>
            <a:off x="3779912" y="685405"/>
            <a:ext cx="21489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Net Energy Balance </a:t>
            </a:r>
          </a:p>
          <a:p>
            <a:pPr algn="ctr"/>
            <a:r>
              <a:rPr lang="en-GB" sz="1400" dirty="0" smtClean="0"/>
              <a:t>(MWh d</a:t>
            </a:r>
            <a:r>
              <a:rPr lang="en-GB" sz="1400" baseline="30000" dirty="0" smtClean="0"/>
              <a:t>-1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444208" y="685405"/>
            <a:ext cx="214890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Plant Efficiency </a:t>
            </a:r>
          </a:p>
          <a:p>
            <a:pPr algn="ctr"/>
            <a:r>
              <a:rPr lang="en-GB" sz="1400" dirty="0" smtClean="0"/>
              <a:t>(%)</a:t>
            </a:r>
            <a:endParaRPr lang="en-GB" sz="1200" dirty="0"/>
          </a:p>
        </p:txBody>
      </p:sp>
      <p:sp>
        <p:nvSpPr>
          <p:cNvPr id="2061" name="TextBox 2060"/>
          <p:cNvSpPr txBox="1"/>
          <p:nvPr/>
        </p:nvSpPr>
        <p:spPr>
          <a:xfrm>
            <a:off x="4026271" y="1672630"/>
            <a:ext cx="1656184" cy="37457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11.30</a:t>
            </a:r>
            <a:endParaRPr lang="en-GB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26767" y="2449731"/>
            <a:ext cx="1656184" cy="374571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21.98</a:t>
            </a:r>
            <a:endParaRPr lang="en-GB" sz="16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022575" y="3922510"/>
            <a:ext cx="1656184" cy="37457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9.72</a:t>
            </a:r>
            <a:endParaRPr lang="en-GB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22575" y="4776269"/>
            <a:ext cx="1656184" cy="374571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15.86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(+6.14)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26767" y="5609421"/>
            <a:ext cx="1656184" cy="374571"/>
          </a:xfrm>
          <a:prstGeom prst="roundRect">
            <a:avLst/>
          </a:prstGeom>
          <a:solidFill>
            <a:srgbClr val="13B122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6.82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(-2.90)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22575" y="3199556"/>
            <a:ext cx="1656184" cy="374571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12.94</a:t>
            </a:r>
            <a:endParaRPr lang="en-GB" sz="16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037805" y="2449731"/>
            <a:ext cx="1656184" cy="374571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21.98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(+17.68)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33613" y="3199556"/>
            <a:ext cx="1656184" cy="374571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12.94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(+1.64)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4" name="Rectangle 2063"/>
          <p:cNvSpPr/>
          <p:nvPr/>
        </p:nvSpPr>
        <p:spPr>
          <a:xfrm>
            <a:off x="-1869123" y="5459008"/>
            <a:ext cx="11052720" cy="879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-1507994" y="4664806"/>
            <a:ext cx="10620672" cy="162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-1204715" y="3895124"/>
            <a:ext cx="10485040" cy="2441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-859922" y="3054072"/>
            <a:ext cx="10277400" cy="3356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-670030" y="2256120"/>
            <a:ext cx="10277400" cy="4081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5" name="TextBox 2064"/>
          <p:cNvSpPr txBox="1"/>
          <p:nvPr/>
        </p:nvSpPr>
        <p:spPr>
          <a:xfrm>
            <a:off x="7236297" y="6415255"/>
            <a:ext cx="1711888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753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6731" y="2780928"/>
            <a:ext cx="6424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Harvesting:</a:t>
            </a:r>
          </a:p>
          <a:p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</a:t>
            </a:r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Importance of AOM, particle size and scape;  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60-80% energy reduction and  40% coagulant demand reduction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using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BDAF compare to traditional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DAF;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9" y="4600657"/>
            <a:ext cx="2108611" cy="1708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696731" y="4590633"/>
            <a:ext cx="6336703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it-IT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AD pre-treatment:</a:t>
            </a:r>
            <a:endParaRPr lang="it-IT" sz="2000" b="1" dirty="0">
              <a:solidFill>
                <a:srgbClr val="000000">
                  <a:lumMod val="50000"/>
                  <a:lumOff val="50000"/>
                </a:srgbClr>
              </a:solidFill>
              <a:latin typeface="DefusedLight"/>
            </a:endParaRPr>
          </a:p>
          <a:p>
            <a:pPr marL="285750" lvl="0" indent="-285750">
              <a:buFontTx/>
              <a:buChar char="-"/>
            </a:pP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TH improved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the biogas production by 90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%.</a:t>
            </a:r>
            <a:endParaRPr lang="it-IT" sz="2000" dirty="0">
              <a:solidFill>
                <a:srgbClr val="000000">
                  <a:lumMod val="50000"/>
                  <a:lumOff val="50000"/>
                </a:srgbClr>
              </a:solidFill>
              <a:latin typeface="DefusedLight"/>
            </a:endParaRPr>
          </a:p>
          <a:p>
            <a:pPr marL="285750" lvl="0" indent="-285750">
              <a:buFontTx/>
              <a:buChar char="-"/>
            </a:pP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TH improved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the energy production by 50-60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%.</a:t>
            </a:r>
          </a:p>
          <a:p>
            <a:pPr marL="285750" lvl="0" indent="-285750">
              <a:buFontTx/>
              <a:buChar char="-"/>
            </a:pP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Lower condition can be effective depending on the algal characteristics;</a:t>
            </a:r>
          </a:p>
          <a:p>
            <a:pPr marL="285750" lvl="0" indent="-285750">
              <a:buFontTx/>
              <a:buChar char="-"/>
            </a:pP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Enzymes are a species specific potential alternative;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07650" y="779891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WWTP balance:</a:t>
            </a:r>
          </a:p>
          <a:p>
            <a:pPr marL="285750" lvl="0" indent="-285750">
              <a:buFontTx/>
              <a:buChar char="-"/>
            </a:pP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Inclusion of an algae reacotor can generate a more sustainable treatment plant with improved efficiency ranging from 55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% (TP25K) 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to </a:t>
            </a:r>
            <a:r>
              <a:rPr lang="it-I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75% (TP230K</a:t>
            </a:r>
            <a:r>
              <a:rPr lang="it-IT" sz="2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).</a:t>
            </a:r>
            <a:endParaRPr lang="en-US" sz="2000" dirty="0">
              <a:solidFill>
                <a:srgbClr val="000000">
                  <a:lumMod val="50000"/>
                  <a:lumOff val="50000"/>
                </a:srgbClr>
              </a:solidFill>
              <a:latin typeface="DefusedLight"/>
            </a:endParaRPr>
          </a:p>
        </p:txBody>
      </p:sp>
      <p:pic>
        <p:nvPicPr>
          <p:cNvPr id="1026" name="Picture 2" descr="C:\Users\e101512\Desktop\My Pictures\DAF\DSC00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9" y="2721130"/>
            <a:ext cx="2108611" cy="1566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101512\Desktop\My Pictures\Million plant (DE)\DSCF19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0" y="785790"/>
            <a:ext cx="210861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8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Future works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4938" y="899752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How cultivate algae?</a:t>
            </a:r>
          </a:p>
          <a:p>
            <a:pPr marL="342900" lvl="0" indent="-342900">
              <a:buFontTx/>
              <a:buChar char="-"/>
            </a:pPr>
            <a:r>
              <a:rPr lang="it-IT" sz="24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PBR</a:t>
            </a:r>
          </a:p>
          <a:p>
            <a:pPr marL="342900" lvl="0" indent="-342900">
              <a:buFontTx/>
              <a:buChar char="-"/>
            </a:pPr>
            <a:r>
              <a:rPr lang="it-IT" sz="24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Open pond</a:t>
            </a:r>
          </a:p>
          <a:p>
            <a:pPr marL="342900" lvl="0" indent="-342900">
              <a:buFontTx/>
              <a:buChar char="-"/>
            </a:pPr>
            <a:r>
              <a:rPr lang="it-IT" sz="24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rPr>
              <a:t>Efficiency</a:t>
            </a:r>
            <a:endParaRPr lang="it-IT" sz="2400" dirty="0">
              <a:solidFill>
                <a:srgbClr val="000000">
                  <a:lumMod val="50000"/>
                  <a:lumOff val="50000"/>
                </a:srgbClr>
              </a:solidFill>
              <a:latin typeface="DefusedLight"/>
            </a:endParaRPr>
          </a:p>
        </p:txBody>
      </p:sp>
      <p:pic>
        <p:nvPicPr>
          <p:cNvPr id="6" name="Picture 2" descr="http://www.bsb.murdoch.edu.au/groups/beam/Images/ArielPon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272" y="899752"/>
            <a:ext cx="1895495" cy="2019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588273" y="3140968"/>
            <a:ext cx="8694270" cy="1531814"/>
            <a:chOff x="588273" y="3140968"/>
            <a:chExt cx="8694270" cy="1531814"/>
          </a:xfrm>
        </p:grpSpPr>
        <p:sp>
          <p:nvSpPr>
            <p:cNvPr id="4" name="Rectangle 3"/>
            <p:cNvSpPr/>
            <p:nvPr/>
          </p:nvSpPr>
          <p:spPr>
            <a:xfrm>
              <a:off x="3017847" y="3140968"/>
              <a:ext cx="62646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24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DefusedLight"/>
                </a:rPr>
                <a:t>Ballasted flotation</a:t>
              </a:r>
            </a:p>
            <a:p>
              <a:pPr lvl="0"/>
              <a:r>
                <a:rPr lang="it-IT" sz="24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DefusedLight"/>
                </a:rPr>
                <a:t>- Pilot plant</a:t>
              </a:r>
            </a:p>
          </p:txBody>
        </p:sp>
        <p:pic>
          <p:nvPicPr>
            <p:cNvPr id="7" name="Picture 2" descr="C:\Users\e101512\Dropbox\01_CRANFIELD HOME\HARVESTING\Picutres ESEM\Francesco\BDAF beads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73" y="3140968"/>
              <a:ext cx="1895494" cy="15318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94042" y="4869160"/>
            <a:ext cx="8697516" cy="1550376"/>
            <a:chOff x="594042" y="4869160"/>
            <a:chExt cx="8697516" cy="1550376"/>
          </a:xfrm>
        </p:grpSpPr>
        <p:sp>
          <p:nvSpPr>
            <p:cNvPr id="5" name="Rectangle 4"/>
            <p:cNvSpPr/>
            <p:nvPr/>
          </p:nvSpPr>
          <p:spPr>
            <a:xfrm>
              <a:off x="3026862" y="5044183"/>
              <a:ext cx="62646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24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DefusedLight"/>
                </a:rPr>
                <a:t>Pre-treatments</a:t>
              </a:r>
            </a:p>
            <a:p>
              <a:pPr marL="342900" lvl="0" indent="-342900">
                <a:buFontTx/>
                <a:buChar char="-"/>
              </a:pPr>
              <a:r>
                <a:rPr lang="it-IT" sz="24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DefusedLight"/>
                </a:rPr>
                <a:t>Pilot plant</a:t>
              </a:r>
              <a:endParaRPr lang="it-IT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DefusedLight"/>
              </a:endParaRPr>
            </a:p>
            <a:p>
              <a:pPr marL="342900" lvl="0" indent="-342900">
                <a:buFontTx/>
                <a:buChar char="-"/>
              </a:pPr>
              <a:r>
                <a:rPr lang="it-IT" sz="240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DefusedLight"/>
                </a:rPr>
                <a:t>Algae/Primary Sludge</a:t>
              </a:r>
            </a:p>
          </p:txBody>
        </p:sp>
        <p:pic>
          <p:nvPicPr>
            <p:cNvPr id="3074" name="Picture 2" descr="C:\Users\e101512\Desktop\My Pictures\Million plant (DE)\DSCF196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042" y="4869160"/>
              <a:ext cx="1901901" cy="15503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61685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2418" y="1793789"/>
            <a:ext cx="6581775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z="2400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Thanks for your attention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31956" y="3437594"/>
            <a:ext cx="6280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i="1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‟Nothing in life is to be feared, it is only to be understood.” </a:t>
            </a:r>
            <a:r>
              <a:rPr lang="en-US" dirty="0" smtClean="0">
                <a:solidFill>
                  <a:schemeClr val="bg2"/>
                </a:solidFill>
                <a:latin typeface="+mn-lt"/>
                <a:cs typeface="Calibri" pitchFamily="34" charset="0"/>
              </a:rPr>
              <a:t> </a:t>
            </a:r>
            <a:endParaRPr lang="en-GB" sz="2400" dirty="0">
              <a:solidFill>
                <a:schemeClr val="bg2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228184" y="3861838"/>
            <a:ext cx="2705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i="1" dirty="0">
                <a:solidFill>
                  <a:schemeClr val="bg2"/>
                </a:solidFill>
                <a:cs typeface="Calibri" pitchFamily="34" charset="0"/>
              </a:rPr>
              <a:t>Marie Curie</a:t>
            </a:r>
            <a:r>
              <a:rPr lang="en-US" i="1" dirty="0">
                <a:solidFill>
                  <a:schemeClr val="bg2"/>
                </a:solidFill>
                <a:cs typeface="Calibri" pitchFamily="34" charset="0"/>
              </a:rPr>
              <a:t> </a:t>
            </a:r>
            <a:r>
              <a:rPr lang="en-US" sz="1200" i="1" dirty="0">
                <a:solidFill>
                  <a:schemeClr val="bg2"/>
                </a:solidFill>
                <a:cs typeface="Calibri" pitchFamily="34" charset="0"/>
              </a:rPr>
              <a:t>(1867-1934)</a:t>
            </a:r>
            <a:endParaRPr lang="en-US" sz="4000" i="1" dirty="0">
              <a:solidFill>
                <a:schemeClr val="bg2"/>
              </a:solidFill>
              <a:cs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5772" y="2204864"/>
            <a:ext cx="42862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63031" y="5073597"/>
            <a:ext cx="6244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Project founded by EU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Framework 7 project </a:t>
            </a:r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Advance </a:t>
            </a: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Technologies for Water Resources and Management (ATWARM), Marie Curie ITN, No. 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238273.</a:t>
            </a:r>
          </a:p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Coordinated by QUESTOR Centre, Queen’s University – Belfast (UK)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48812"/>
            <a:ext cx="1003399" cy="8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107" y="3564687"/>
            <a:ext cx="8946237" cy="1775048"/>
            <a:chOff x="324773" y="3602168"/>
            <a:chExt cx="8946237" cy="1775048"/>
          </a:xfrm>
        </p:grpSpPr>
        <p:grpSp>
          <p:nvGrpSpPr>
            <p:cNvPr id="32" name="Group 31"/>
            <p:cNvGrpSpPr/>
            <p:nvPr/>
          </p:nvGrpSpPr>
          <p:grpSpPr>
            <a:xfrm>
              <a:off x="324773" y="3679112"/>
              <a:ext cx="8151554" cy="1698104"/>
              <a:chOff x="383558" y="3570956"/>
              <a:chExt cx="8151554" cy="1698104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248" y="3570956"/>
                <a:ext cx="7776864" cy="1698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83558" y="3594165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+mj-lt"/>
                  </a:rPr>
                  <a:t>Wastewater</a:t>
                </a:r>
                <a:endParaRPr lang="en-US" sz="1400" b="1" dirty="0">
                  <a:latin typeface="+mj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87197" y="4050676"/>
                <a:ext cx="482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AD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03803" y="4923802"/>
                <a:ext cx="195271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400" b="1" dirty="0" smtClean="0">
                    <a:latin typeface="+mj-lt"/>
                  </a:rPr>
                  <a:t>Clarified Water</a:t>
                </a:r>
                <a:endParaRPr lang="en-US" sz="1400" b="1" dirty="0">
                  <a:latin typeface="+mj-lt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587863" y="4695292"/>
              <a:ext cx="13865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>
                  <a:latin typeface="+mj-lt"/>
                </a:rPr>
                <a:t>Algal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dirty="0" smtClean="0">
                  <a:latin typeface="+mj-lt"/>
                </a:rPr>
                <a:t>treatment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14345" y="4113397"/>
              <a:ext cx="1156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+mj-lt"/>
                </a:rPr>
                <a:t>Energy</a:t>
              </a:r>
            </a:p>
            <a:p>
              <a:pPr algn="ctr"/>
              <a:r>
                <a:rPr lang="en-GB" sz="1400" b="1" dirty="0" smtClean="0">
                  <a:latin typeface="+mj-lt"/>
                </a:rPr>
                <a:t>generation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61073" y="3602168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+mj-lt"/>
                </a:rPr>
                <a:t>Residual </a:t>
              </a:r>
            </a:p>
            <a:p>
              <a:pPr algn="ctr"/>
              <a:r>
                <a:rPr lang="it-IT" sz="1400" dirty="0" smtClean="0">
                  <a:latin typeface="+mj-lt"/>
                </a:rPr>
                <a:t>N and P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50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Project ai</a:t>
            </a:r>
            <a:r>
              <a:rPr lang="en-GB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m</a:t>
            </a:r>
            <a:endParaRPr lang="en-GB" sz="1600" i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038" y="1218234"/>
            <a:ext cx="839070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GB" sz="2400" kern="0" dirty="0" smtClean="0">
                <a:solidFill>
                  <a:schemeClr val="bg2"/>
                </a:solidFill>
                <a:latin typeface="+mj-lt"/>
              </a:rPr>
              <a:t>The aim of </a:t>
            </a:r>
            <a:r>
              <a:rPr lang="en-GB" sz="2400" kern="0" dirty="0">
                <a:solidFill>
                  <a:schemeClr val="bg2"/>
                </a:solidFill>
                <a:latin typeface="+mj-lt"/>
              </a:rPr>
              <a:t>this work </a:t>
            </a:r>
            <a:r>
              <a:rPr lang="en-GB" sz="2400" kern="0" dirty="0" smtClean="0">
                <a:solidFill>
                  <a:schemeClr val="bg2"/>
                </a:solidFill>
                <a:latin typeface="+mj-lt"/>
              </a:rPr>
              <a:t>was to evaluate the </a:t>
            </a:r>
            <a:r>
              <a:rPr lang="en-GB" sz="2400" kern="0" dirty="0">
                <a:solidFill>
                  <a:schemeClr val="bg2"/>
                </a:solidFill>
                <a:latin typeface="+mj-lt"/>
              </a:rPr>
              <a:t>energy demand and balance of </a:t>
            </a:r>
            <a:r>
              <a:rPr lang="en-GB" sz="2400" kern="0" dirty="0" smtClean="0">
                <a:solidFill>
                  <a:schemeClr val="bg2"/>
                </a:solidFill>
                <a:latin typeface="+mj-lt"/>
              </a:rPr>
              <a:t>an integrated microalgal wastewater treatment plant using different hypothetical scenarios.</a:t>
            </a:r>
          </a:p>
          <a:p>
            <a:pPr algn="just">
              <a:spcBef>
                <a:spcPct val="20000"/>
              </a:spcBef>
              <a:defRPr/>
            </a:pPr>
            <a:endParaRPr lang="en-GB" sz="2400" kern="0" dirty="0" smtClean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5750" y="2861762"/>
            <a:ext cx="2486050" cy="3375550"/>
            <a:chOff x="107505" y="2864572"/>
            <a:chExt cx="2849984" cy="3372739"/>
          </a:xfrm>
        </p:grpSpPr>
        <p:sp>
          <p:nvSpPr>
            <p:cNvPr id="4" name="TextBox 3"/>
            <p:cNvSpPr txBox="1"/>
            <p:nvPr/>
          </p:nvSpPr>
          <p:spPr>
            <a:xfrm>
              <a:off x="298173" y="5590980"/>
              <a:ext cx="2459278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Activated Sludge </a:t>
              </a:r>
            </a:p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(AS)</a:t>
              </a:r>
              <a:endParaRPr lang="en-GB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7505" y="2864572"/>
              <a:ext cx="2849984" cy="3372739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43808" y="2871018"/>
            <a:ext cx="1711259" cy="3397033"/>
            <a:chOff x="3131840" y="2840278"/>
            <a:chExt cx="1838080" cy="3397033"/>
          </a:xfrm>
        </p:grpSpPr>
        <p:sp>
          <p:nvSpPr>
            <p:cNvPr id="11" name="TextBox 10"/>
            <p:cNvSpPr txBox="1"/>
            <p:nvPr/>
          </p:nvSpPr>
          <p:spPr>
            <a:xfrm>
              <a:off x="3131840" y="5537317"/>
              <a:ext cx="17918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Raceway Algae Pond</a:t>
              </a:r>
              <a:endParaRPr lang="en-GB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31840" y="2840278"/>
              <a:ext cx="1838080" cy="3397033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11995" y="2864572"/>
            <a:ext cx="1310128" cy="3362327"/>
            <a:chOff x="4379990" y="2829866"/>
            <a:chExt cx="1791816" cy="3397033"/>
          </a:xfrm>
        </p:grpSpPr>
        <p:sp>
          <p:nvSpPr>
            <p:cNvPr id="12" name="TextBox 11"/>
            <p:cNvSpPr txBox="1"/>
            <p:nvPr/>
          </p:nvSpPr>
          <p:spPr>
            <a:xfrm>
              <a:off x="4379990" y="5556598"/>
              <a:ext cx="1791816" cy="65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C000"/>
                  </a:solidFill>
                  <a:latin typeface="+mj-lt"/>
                </a:rPr>
                <a:t>Harvesting unit</a:t>
              </a:r>
              <a:endParaRPr lang="en-GB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74266" y="2829866"/>
              <a:ext cx="1681910" cy="3397033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24128" y="2871018"/>
            <a:ext cx="1454921" cy="3355882"/>
            <a:chOff x="5635256" y="2829866"/>
            <a:chExt cx="1583572" cy="3397033"/>
          </a:xfrm>
        </p:grpSpPr>
        <p:sp>
          <p:nvSpPr>
            <p:cNvPr id="13" name="TextBox 12"/>
            <p:cNvSpPr txBox="1"/>
            <p:nvPr/>
          </p:nvSpPr>
          <p:spPr>
            <a:xfrm>
              <a:off x="5635256" y="5565557"/>
              <a:ext cx="1583572" cy="65425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13B122"/>
                  </a:solidFill>
                  <a:latin typeface="+mj-lt"/>
                </a:rPr>
                <a:t>Pre-</a:t>
              </a:r>
            </a:p>
            <a:p>
              <a:pPr algn="ctr"/>
              <a:r>
                <a:rPr lang="en-GB" b="1" dirty="0" smtClean="0">
                  <a:solidFill>
                    <a:srgbClr val="13B122"/>
                  </a:solidFill>
                  <a:latin typeface="+mj-lt"/>
                </a:rPr>
                <a:t>treatment</a:t>
              </a:r>
              <a:endParaRPr lang="en-GB" b="1" dirty="0">
                <a:solidFill>
                  <a:srgbClr val="13B122"/>
                </a:solidFill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849604" y="2829866"/>
              <a:ext cx="1154879" cy="3397033"/>
            </a:xfrm>
            <a:prstGeom prst="roundRect">
              <a:avLst/>
            </a:prstGeom>
            <a:noFill/>
            <a:ln w="19050">
              <a:solidFill>
                <a:srgbClr val="13B1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07059" y="2871017"/>
            <a:ext cx="1854392" cy="3366293"/>
            <a:chOff x="7092280" y="2819018"/>
            <a:chExt cx="1944216" cy="3418294"/>
          </a:xfrm>
        </p:grpSpPr>
        <p:sp>
          <p:nvSpPr>
            <p:cNvPr id="27" name="Rounded Rectangle 26"/>
            <p:cNvSpPr/>
            <p:nvPr/>
          </p:nvSpPr>
          <p:spPr>
            <a:xfrm>
              <a:off x="7092280" y="2819018"/>
              <a:ext cx="1944216" cy="3418294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72601" y="5563447"/>
              <a:ext cx="1583572" cy="64633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Anaerobic</a:t>
              </a:r>
            </a:p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Digestion</a:t>
              </a:r>
              <a:endParaRPr lang="en-GB" b="1" dirty="0">
                <a:solidFill>
                  <a:srgbClr val="00206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e101512\AppData\Local\Microsoft\Windows\Temporary Internet Files\Content.Word\DSC0075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01622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4974228"/>
              </p:ext>
            </p:extLst>
          </p:nvPr>
        </p:nvGraphicFramePr>
        <p:xfrm>
          <a:off x="116327" y="1340768"/>
          <a:ext cx="8695322" cy="530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69166" y="493547"/>
            <a:ext cx="5784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/>
                <a:cs typeface="Arial"/>
              </a:rPr>
              <a:t>Particle size/shape</a:t>
            </a:r>
          </a:p>
          <a:p>
            <a:pPr>
              <a:defRPr sz="18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/>
                <a:cs typeface="Arial"/>
              </a:rPr>
              <a:t>AOM (Algogenic Organic Matter)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7" y="116632"/>
            <a:ext cx="2837851" cy="40862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HARVESTING ISSUES</a:t>
            </a:r>
            <a:endParaRPr lang="en-US" dirty="0">
              <a:latin typeface="+mj-lt"/>
            </a:endParaRPr>
          </a:p>
        </p:txBody>
      </p:sp>
      <p:pic>
        <p:nvPicPr>
          <p:cNvPr id="8" name="Picture 7" descr="C:\Users\e101512\AppData\Local\Microsoft\Windows\Temporary Internet Files\Content.Word\12_01_18_AD_Sorokinian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75678"/>
            <a:ext cx="208823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C:\Users\e101512\AppData\Local\Microsoft\Windows\Temporary Internet Files\Content.Word\DSC0064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75678"/>
            <a:ext cx="201622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40419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</a:rPr>
              <a:t>S. obliquus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17008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</a:rPr>
              <a:t>C. vulgaris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7429" y="17171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/>
                </a:solidFill>
              </a:rPr>
              <a:t>A. maxima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96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101512\Dropbox\01_CRANFIELD HOME\HARVESTING\Picutres ESEM\Francesco\BDAF bead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" y="3989142"/>
            <a:ext cx="2755742" cy="2067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7" name="Group 426"/>
          <p:cNvGrpSpPr/>
          <p:nvPr/>
        </p:nvGrpSpPr>
        <p:grpSpPr>
          <a:xfrm>
            <a:off x="278972" y="1677224"/>
            <a:ext cx="8817724" cy="3093961"/>
            <a:chOff x="278972" y="1454808"/>
            <a:chExt cx="8817724" cy="3316378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482752" y="3446152"/>
              <a:ext cx="0" cy="48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4000" dirty="0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169732" y="2150198"/>
              <a:ext cx="4505413" cy="1730889"/>
            </a:xfrm>
            <a:custGeom>
              <a:avLst/>
              <a:gdLst>
                <a:gd name="T0" fmla="*/ 0 w 5063"/>
                <a:gd name="T1" fmla="*/ 0 h 1369"/>
                <a:gd name="T2" fmla="*/ 0 w 5063"/>
                <a:gd name="T3" fmla="*/ 1369 h 1369"/>
                <a:gd name="T4" fmla="*/ 5063 w 5063"/>
                <a:gd name="T5" fmla="*/ 1369 h 1369"/>
                <a:gd name="T6" fmla="*/ 5063 w 5063"/>
                <a:gd name="T7" fmla="*/ 0 h 1369"/>
                <a:gd name="T8" fmla="*/ 0 w 5063"/>
                <a:gd name="T9" fmla="*/ 0 h 1369"/>
                <a:gd name="T10" fmla="*/ 0 w 5063"/>
                <a:gd name="T11" fmla="*/ 0 h 13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63"/>
                <a:gd name="T19" fmla="*/ 0 h 1369"/>
                <a:gd name="T20" fmla="*/ 5063 w 5063"/>
                <a:gd name="T21" fmla="*/ 1369 h 13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63" h="1369">
                  <a:moveTo>
                    <a:pt x="0" y="0"/>
                  </a:moveTo>
                  <a:lnTo>
                    <a:pt x="0" y="1369"/>
                  </a:lnTo>
                  <a:lnTo>
                    <a:pt x="5063" y="1369"/>
                  </a:lnTo>
                  <a:lnTo>
                    <a:pt x="50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687175" y="1983304"/>
              <a:ext cx="1987970" cy="85975"/>
            </a:xfrm>
            <a:custGeom>
              <a:avLst/>
              <a:gdLst>
                <a:gd name="T0" fmla="*/ 0 w 2234"/>
                <a:gd name="T1" fmla="*/ 0 h 68"/>
                <a:gd name="T2" fmla="*/ 0 w 2234"/>
                <a:gd name="T3" fmla="*/ 68 h 68"/>
                <a:gd name="T4" fmla="*/ 2234 w 2234"/>
                <a:gd name="T5" fmla="*/ 68 h 68"/>
                <a:gd name="T6" fmla="*/ 2234 w 2234"/>
                <a:gd name="T7" fmla="*/ 0 h 68"/>
                <a:gd name="T8" fmla="*/ 0 w 2234"/>
                <a:gd name="T9" fmla="*/ 0 h 68"/>
                <a:gd name="T10" fmla="*/ 0 w 22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4"/>
                <a:gd name="T19" fmla="*/ 0 h 68"/>
                <a:gd name="T20" fmla="*/ 2234 w 22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4" h="68">
                  <a:moveTo>
                    <a:pt x="0" y="0"/>
                  </a:moveTo>
                  <a:lnTo>
                    <a:pt x="0" y="68"/>
                  </a:lnTo>
                  <a:lnTo>
                    <a:pt x="2234" y="68"/>
                  </a:lnTo>
                  <a:lnTo>
                    <a:pt x="2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687175" y="1983304"/>
              <a:ext cx="1987970" cy="85975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5675145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482719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4877821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5276483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3687175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4084947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4745231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5143892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5542554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952356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4351018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700985" y="1530669"/>
              <a:ext cx="133481" cy="399533"/>
            </a:xfrm>
            <a:custGeom>
              <a:avLst/>
              <a:gdLst>
                <a:gd name="T0" fmla="*/ 0 w 150"/>
                <a:gd name="T1" fmla="*/ 0 h 316"/>
                <a:gd name="T2" fmla="*/ 0 w 150"/>
                <a:gd name="T3" fmla="*/ 316 h 316"/>
                <a:gd name="T4" fmla="*/ 150 w 150"/>
                <a:gd name="T5" fmla="*/ 316 h 316"/>
                <a:gd name="T6" fmla="*/ 150 w 150"/>
                <a:gd name="T7" fmla="*/ 0 h 316"/>
                <a:gd name="T8" fmla="*/ 0 w 150"/>
                <a:gd name="T9" fmla="*/ 0 h 316"/>
                <a:gd name="T10" fmla="*/ 0 w 150"/>
                <a:gd name="T11" fmla="*/ 0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316"/>
                <a:gd name="T20" fmla="*/ 150 w 150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316">
                  <a:moveTo>
                    <a:pt x="0" y="0"/>
                  </a:moveTo>
                  <a:lnTo>
                    <a:pt x="0" y="316"/>
                  </a:lnTo>
                  <a:lnTo>
                    <a:pt x="150" y="316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700985" y="1530669"/>
              <a:ext cx="133481" cy="399533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636024" y="1633081"/>
              <a:ext cx="19844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636024" y="1832847"/>
              <a:ext cx="19844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567504" y="2999838"/>
              <a:ext cx="39866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567504" y="3289373"/>
              <a:ext cx="39866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888747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646703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769505" y="1930202"/>
              <a:ext cx="890" cy="137055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313215" y="2644557"/>
              <a:ext cx="890" cy="123653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476951" y="1902386"/>
              <a:ext cx="890" cy="160698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621325" y="1902386"/>
              <a:ext cx="890" cy="1729625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892521" y="1530669"/>
              <a:ext cx="133481" cy="399533"/>
            </a:xfrm>
            <a:custGeom>
              <a:avLst/>
              <a:gdLst>
                <a:gd name="T0" fmla="*/ 0 w 150"/>
                <a:gd name="T1" fmla="*/ 0 h 316"/>
                <a:gd name="T2" fmla="*/ 0 w 150"/>
                <a:gd name="T3" fmla="*/ 316 h 316"/>
                <a:gd name="T4" fmla="*/ 150 w 150"/>
                <a:gd name="T5" fmla="*/ 316 h 316"/>
                <a:gd name="T6" fmla="*/ 150 w 150"/>
                <a:gd name="T7" fmla="*/ 0 h 316"/>
                <a:gd name="T8" fmla="*/ 0 w 150"/>
                <a:gd name="T9" fmla="*/ 0 h 316"/>
                <a:gd name="T10" fmla="*/ 0 w 150"/>
                <a:gd name="T11" fmla="*/ 0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316"/>
                <a:gd name="T20" fmla="*/ 150 w 150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316">
                  <a:moveTo>
                    <a:pt x="0" y="0"/>
                  </a:moveTo>
                  <a:lnTo>
                    <a:pt x="0" y="316"/>
                  </a:lnTo>
                  <a:lnTo>
                    <a:pt x="150" y="316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892521" y="1530669"/>
              <a:ext cx="133481" cy="399533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828450" y="1633081"/>
              <a:ext cx="19755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828450" y="1832847"/>
              <a:ext cx="19755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760820" y="2999838"/>
              <a:ext cx="39777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2760820" y="3289373"/>
              <a:ext cx="39777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080283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838239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961041" y="1930202"/>
              <a:ext cx="890" cy="137055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5675145" y="2395481"/>
              <a:ext cx="397772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6072917" y="1902386"/>
              <a:ext cx="890" cy="493095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291183" y="1779745"/>
              <a:ext cx="133481" cy="22505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291183" y="1779745"/>
              <a:ext cx="133481" cy="225053"/>
            </a:xfrm>
            <a:prstGeom prst="ellips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3380170" y="2004798"/>
              <a:ext cx="890" cy="14540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335676" y="1853077"/>
              <a:ext cx="890" cy="74596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169732" y="1902386"/>
              <a:ext cx="890" cy="247812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3026001" y="2272839"/>
              <a:ext cx="398662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3185288" y="2395481"/>
              <a:ext cx="160177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834465" y="2272839"/>
              <a:ext cx="394213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991082" y="2395481"/>
              <a:ext cx="159287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5014861" y="3632011"/>
              <a:ext cx="660284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457588" y="2644557"/>
              <a:ext cx="890" cy="123653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1332578" y="1921351"/>
              <a:ext cx="890" cy="1608247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687175" y="1983304"/>
              <a:ext cx="1987970" cy="85975"/>
            </a:xfrm>
            <a:custGeom>
              <a:avLst/>
              <a:gdLst>
                <a:gd name="T0" fmla="*/ 0 w 2234"/>
                <a:gd name="T1" fmla="*/ 0 h 68"/>
                <a:gd name="T2" fmla="*/ 0 w 2234"/>
                <a:gd name="T3" fmla="*/ 68 h 68"/>
                <a:gd name="T4" fmla="*/ 2234 w 2234"/>
                <a:gd name="T5" fmla="*/ 68 h 68"/>
                <a:gd name="T6" fmla="*/ 2234 w 2234"/>
                <a:gd name="T7" fmla="*/ 0 h 68"/>
                <a:gd name="T8" fmla="*/ 0 w 2234"/>
                <a:gd name="T9" fmla="*/ 0 h 68"/>
                <a:gd name="T10" fmla="*/ 0 w 22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4"/>
                <a:gd name="T19" fmla="*/ 0 h 68"/>
                <a:gd name="T20" fmla="*/ 2234 w 22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4" h="68">
                  <a:moveTo>
                    <a:pt x="0" y="0"/>
                  </a:moveTo>
                  <a:lnTo>
                    <a:pt x="0" y="68"/>
                  </a:lnTo>
                  <a:lnTo>
                    <a:pt x="2234" y="68"/>
                  </a:lnTo>
                  <a:lnTo>
                    <a:pt x="2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687175" y="1983304"/>
              <a:ext cx="1987970" cy="85975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V="1">
              <a:off x="5675145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V="1">
              <a:off x="4482719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 flipV="1">
              <a:off x="4877821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V="1">
              <a:off x="5276483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V="1">
              <a:off x="3687175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V="1">
              <a:off x="4084947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V="1">
              <a:off x="4745231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V="1">
              <a:off x="5143892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V="1">
              <a:off x="5542554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V="1">
              <a:off x="3952356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flipV="1">
              <a:off x="4351018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3687175" y="1983304"/>
              <a:ext cx="1987970" cy="85975"/>
            </a:xfrm>
            <a:custGeom>
              <a:avLst/>
              <a:gdLst>
                <a:gd name="T0" fmla="*/ 0 w 2234"/>
                <a:gd name="T1" fmla="*/ 0 h 68"/>
                <a:gd name="T2" fmla="*/ 0 w 2234"/>
                <a:gd name="T3" fmla="*/ 68 h 68"/>
                <a:gd name="T4" fmla="*/ 2234 w 2234"/>
                <a:gd name="T5" fmla="*/ 68 h 68"/>
                <a:gd name="T6" fmla="*/ 2234 w 2234"/>
                <a:gd name="T7" fmla="*/ 0 h 68"/>
                <a:gd name="T8" fmla="*/ 0 w 2234"/>
                <a:gd name="T9" fmla="*/ 0 h 68"/>
                <a:gd name="T10" fmla="*/ 0 w 2234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4"/>
                <a:gd name="T19" fmla="*/ 0 h 68"/>
                <a:gd name="T20" fmla="*/ 2234 w 2234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4" h="68">
                  <a:moveTo>
                    <a:pt x="0" y="0"/>
                  </a:moveTo>
                  <a:lnTo>
                    <a:pt x="0" y="68"/>
                  </a:lnTo>
                  <a:lnTo>
                    <a:pt x="2234" y="68"/>
                  </a:lnTo>
                  <a:lnTo>
                    <a:pt x="2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687175" y="1983304"/>
              <a:ext cx="1987970" cy="85975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V="1">
              <a:off x="5675145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V="1">
              <a:off x="4482719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 flipV="1">
              <a:off x="4877821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 flipV="1">
              <a:off x="5276483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V="1">
              <a:off x="3687175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 flipV="1">
              <a:off x="4084947" y="1902386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 flipV="1">
              <a:off x="4745231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flipV="1">
              <a:off x="5143892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V="1">
              <a:off x="5542554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 flipV="1">
              <a:off x="3952356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4351018" y="2069280"/>
              <a:ext cx="890" cy="80918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1700985" y="1530669"/>
              <a:ext cx="133481" cy="399533"/>
            </a:xfrm>
            <a:custGeom>
              <a:avLst/>
              <a:gdLst>
                <a:gd name="T0" fmla="*/ 0 w 150"/>
                <a:gd name="T1" fmla="*/ 0 h 316"/>
                <a:gd name="T2" fmla="*/ 0 w 150"/>
                <a:gd name="T3" fmla="*/ 316 h 316"/>
                <a:gd name="T4" fmla="*/ 150 w 150"/>
                <a:gd name="T5" fmla="*/ 316 h 316"/>
                <a:gd name="T6" fmla="*/ 150 w 150"/>
                <a:gd name="T7" fmla="*/ 0 h 316"/>
                <a:gd name="T8" fmla="*/ 0 w 150"/>
                <a:gd name="T9" fmla="*/ 0 h 316"/>
                <a:gd name="T10" fmla="*/ 0 w 150"/>
                <a:gd name="T11" fmla="*/ 0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316"/>
                <a:gd name="T20" fmla="*/ 150 w 150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316">
                  <a:moveTo>
                    <a:pt x="0" y="0"/>
                  </a:moveTo>
                  <a:lnTo>
                    <a:pt x="0" y="316"/>
                  </a:lnTo>
                  <a:lnTo>
                    <a:pt x="150" y="316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1700985" y="1530669"/>
              <a:ext cx="133481" cy="399533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1636024" y="1633081"/>
              <a:ext cx="19844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1636024" y="1832847"/>
              <a:ext cx="19844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1567504" y="2999838"/>
              <a:ext cx="39866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>
              <a:off x="1567504" y="3289373"/>
              <a:ext cx="39866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1888747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1646703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1769505" y="1930202"/>
              <a:ext cx="890" cy="137055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700985" y="1530669"/>
              <a:ext cx="133481" cy="399533"/>
            </a:xfrm>
            <a:custGeom>
              <a:avLst/>
              <a:gdLst>
                <a:gd name="T0" fmla="*/ 0 w 150"/>
                <a:gd name="T1" fmla="*/ 0 h 316"/>
                <a:gd name="T2" fmla="*/ 0 w 150"/>
                <a:gd name="T3" fmla="*/ 316 h 316"/>
                <a:gd name="T4" fmla="*/ 150 w 150"/>
                <a:gd name="T5" fmla="*/ 316 h 316"/>
                <a:gd name="T6" fmla="*/ 150 w 150"/>
                <a:gd name="T7" fmla="*/ 0 h 316"/>
                <a:gd name="T8" fmla="*/ 0 w 150"/>
                <a:gd name="T9" fmla="*/ 0 h 316"/>
                <a:gd name="T10" fmla="*/ 0 w 150"/>
                <a:gd name="T11" fmla="*/ 0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316"/>
                <a:gd name="T20" fmla="*/ 150 w 150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316">
                  <a:moveTo>
                    <a:pt x="0" y="0"/>
                  </a:moveTo>
                  <a:lnTo>
                    <a:pt x="0" y="316"/>
                  </a:lnTo>
                  <a:lnTo>
                    <a:pt x="150" y="316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1700985" y="1530669"/>
              <a:ext cx="133481" cy="399533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>
              <a:off x="1636024" y="1633081"/>
              <a:ext cx="19844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1636024" y="1832847"/>
              <a:ext cx="19844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1700985" y="1530669"/>
              <a:ext cx="133481" cy="399533"/>
            </a:xfrm>
            <a:custGeom>
              <a:avLst/>
              <a:gdLst>
                <a:gd name="T0" fmla="*/ 0 w 150"/>
                <a:gd name="T1" fmla="*/ 0 h 316"/>
                <a:gd name="T2" fmla="*/ 0 w 150"/>
                <a:gd name="T3" fmla="*/ 316 h 316"/>
                <a:gd name="T4" fmla="*/ 150 w 150"/>
                <a:gd name="T5" fmla="*/ 316 h 316"/>
                <a:gd name="T6" fmla="*/ 150 w 150"/>
                <a:gd name="T7" fmla="*/ 0 h 316"/>
                <a:gd name="T8" fmla="*/ 0 w 150"/>
                <a:gd name="T9" fmla="*/ 0 h 316"/>
                <a:gd name="T10" fmla="*/ 0 w 150"/>
                <a:gd name="T11" fmla="*/ 0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316"/>
                <a:gd name="T20" fmla="*/ 150 w 150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316">
                  <a:moveTo>
                    <a:pt x="0" y="0"/>
                  </a:moveTo>
                  <a:lnTo>
                    <a:pt x="0" y="316"/>
                  </a:lnTo>
                  <a:lnTo>
                    <a:pt x="150" y="316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1700985" y="1530669"/>
              <a:ext cx="133481" cy="399533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>
              <a:off x="1636024" y="1633081"/>
              <a:ext cx="19844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>
              <a:off x="1636024" y="1832847"/>
              <a:ext cx="19844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>
              <a:off x="1567504" y="2999838"/>
              <a:ext cx="39866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>
              <a:off x="1567504" y="3289373"/>
              <a:ext cx="39866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1888747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1646703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1567504" y="2999838"/>
              <a:ext cx="39866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1567504" y="3289373"/>
              <a:ext cx="39866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1888747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1646703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1769505" y="1930202"/>
              <a:ext cx="890" cy="137055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2313215" y="2644557"/>
              <a:ext cx="890" cy="123653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2476951" y="1902386"/>
              <a:ext cx="890" cy="160698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>
              <a:off x="3621325" y="1902386"/>
              <a:ext cx="890" cy="1729625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2892521" y="1530669"/>
              <a:ext cx="133481" cy="399533"/>
            </a:xfrm>
            <a:custGeom>
              <a:avLst/>
              <a:gdLst>
                <a:gd name="T0" fmla="*/ 0 w 150"/>
                <a:gd name="T1" fmla="*/ 0 h 316"/>
                <a:gd name="T2" fmla="*/ 0 w 150"/>
                <a:gd name="T3" fmla="*/ 316 h 316"/>
                <a:gd name="T4" fmla="*/ 150 w 150"/>
                <a:gd name="T5" fmla="*/ 316 h 316"/>
                <a:gd name="T6" fmla="*/ 150 w 150"/>
                <a:gd name="T7" fmla="*/ 0 h 316"/>
                <a:gd name="T8" fmla="*/ 0 w 150"/>
                <a:gd name="T9" fmla="*/ 0 h 316"/>
                <a:gd name="T10" fmla="*/ 0 w 150"/>
                <a:gd name="T11" fmla="*/ 0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316"/>
                <a:gd name="T20" fmla="*/ 150 w 150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316">
                  <a:moveTo>
                    <a:pt x="0" y="0"/>
                  </a:moveTo>
                  <a:lnTo>
                    <a:pt x="0" y="316"/>
                  </a:lnTo>
                  <a:lnTo>
                    <a:pt x="150" y="316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2892521" y="1530669"/>
              <a:ext cx="133481" cy="399533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2828450" y="1633081"/>
              <a:ext cx="19755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2828450" y="1832847"/>
              <a:ext cx="19755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2760820" y="2999838"/>
              <a:ext cx="39777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>
              <a:off x="2760820" y="3289373"/>
              <a:ext cx="39777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>
              <a:off x="3080283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5" name="Line 115"/>
            <p:cNvSpPr>
              <a:spLocks noChangeShapeType="1"/>
            </p:cNvSpPr>
            <p:nvPr/>
          </p:nvSpPr>
          <p:spPr bwMode="auto">
            <a:xfrm>
              <a:off x="2838239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2961041" y="1930202"/>
              <a:ext cx="890" cy="137055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2892521" y="1530669"/>
              <a:ext cx="133481" cy="399533"/>
            </a:xfrm>
            <a:custGeom>
              <a:avLst/>
              <a:gdLst>
                <a:gd name="T0" fmla="*/ 0 w 150"/>
                <a:gd name="T1" fmla="*/ 0 h 316"/>
                <a:gd name="T2" fmla="*/ 0 w 150"/>
                <a:gd name="T3" fmla="*/ 316 h 316"/>
                <a:gd name="T4" fmla="*/ 150 w 150"/>
                <a:gd name="T5" fmla="*/ 316 h 316"/>
                <a:gd name="T6" fmla="*/ 150 w 150"/>
                <a:gd name="T7" fmla="*/ 0 h 316"/>
                <a:gd name="T8" fmla="*/ 0 w 150"/>
                <a:gd name="T9" fmla="*/ 0 h 316"/>
                <a:gd name="T10" fmla="*/ 0 w 150"/>
                <a:gd name="T11" fmla="*/ 0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316"/>
                <a:gd name="T20" fmla="*/ 150 w 150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316">
                  <a:moveTo>
                    <a:pt x="0" y="0"/>
                  </a:moveTo>
                  <a:lnTo>
                    <a:pt x="0" y="316"/>
                  </a:lnTo>
                  <a:lnTo>
                    <a:pt x="150" y="316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2892521" y="1530669"/>
              <a:ext cx="133481" cy="399533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2828450" y="1633081"/>
              <a:ext cx="19755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2828450" y="1832847"/>
              <a:ext cx="19755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892521" y="1530669"/>
              <a:ext cx="133481" cy="399533"/>
            </a:xfrm>
            <a:custGeom>
              <a:avLst/>
              <a:gdLst>
                <a:gd name="T0" fmla="*/ 0 w 150"/>
                <a:gd name="T1" fmla="*/ 0 h 316"/>
                <a:gd name="T2" fmla="*/ 0 w 150"/>
                <a:gd name="T3" fmla="*/ 316 h 316"/>
                <a:gd name="T4" fmla="*/ 150 w 150"/>
                <a:gd name="T5" fmla="*/ 316 h 316"/>
                <a:gd name="T6" fmla="*/ 150 w 150"/>
                <a:gd name="T7" fmla="*/ 0 h 316"/>
                <a:gd name="T8" fmla="*/ 0 w 150"/>
                <a:gd name="T9" fmla="*/ 0 h 316"/>
                <a:gd name="T10" fmla="*/ 0 w 150"/>
                <a:gd name="T11" fmla="*/ 0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316"/>
                <a:gd name="T20" fmla="*/ 150 w 150"/>
                <a:gd name="T21" fmla="*/ 316 h 3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316">
                  <a:moveTo>
                    <a:pt x="0" y="0"/>
                  </a:moveTo>
                  <a:lnTo>
                    <a:pt x="0" y="316"/>
                  </a:lnTo>
                  <a:lnTo>
                    <a:pt x="150" y="316"/>
                  </a:lnTo>
                  <a:lnTo>
                    <a:pt x="1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2892521" y="1530669"/>
              <a:ext cx="133481" cy="399533"/>
            </a:xfrm>
            <a:prstGeom prst="rect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>
              <a:off x="2828450" y="1633081"/>
              <a:ext cx="19755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2828450" y="1832847"/>
              <a:ext cx="19755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>
              <a:off x="2760820" y="2999838"/>
              <a:ext cx="39777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2760820" y="3289373"/>
              <a:ext cx="39777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3080283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2838239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>
              <a:off x="2760820" y="2999838"/>
              <a:ext cx="39777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>
              <a:off x="2760820" y="3289373"/>
              <a:ext cx="397772" cy="1264"/>
            </a:xfrm>
            <a:prstGeom prst="line">
              <a:avLst/>
            </a:prstGeom>
            <a:noFill/>
            <a:ln w="3111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>
              <a:off x="3080283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>
              <a:off x="2838239" y="2901219"/>
              <a:ext cx="890" cy="486773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>
              <a:off x="2961041" y="1930202"/>
              <a:ext cx="890" cy="137055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>
              <a:off x="5675145" y="2395481"/>
              <a:ext cx="397772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5" name="Line 135"/>
            <p:cNvSpPr>
              <a:spLocks noChangeShapeType="1"/>
            </p:cNvSpPr>
            <p:nvPr/>
          </p:nvSpPr>
          <p:spPr bwMode="auto">
            <a:xfrm>
              <a:off x="6072917" y="1902386"/>
              <a:ext cx="890" cy="493095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 flipV="1">
              <a:off x="3792180" y="2930299"/>
              <a:ext cx="408450" cy="685275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7" name="Oval 137"/>
            <p:cNvSpPr>
              <a:spLocks noChangeArrowheads="1"/>
            </p:cNvSpPr>
            <p:nvPr/>
          </p:nvSpPr>
          <p:spPr bwMode="auto">
            <a:xfrm>
              <a:off x="3291183" y="1779745"/>
              <a:ext cx="133481" cy="22505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138" name="Oval 138"/>
            <p:cNvSpPr>
              <a:spLocks noChangeArrowheads="1"/>
            </p:cNvSpPr>
            <p:nvPr/>
          </p:nvSpPr>
          <p:spPr bwMode="auto">
            <a:xfrm>
              <a:off x="3291183" y="1779745"/>
              <a:ext cx="133481" cy="225053"/>
            </a:xfrm>
            <a:prstGeom prst="ellips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>
              <a:off x="3380170" y="2004798"/>
              <a:ext cx="890" cy="14540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>
              <a:off x="3335676" y="1853077"/>
              <a:ext cx="890" cy="74596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1" name="Oval 141"/>
            <p:cNvSpPr>
              <a:spLocks noChangeArrowheads="1"/>
            </p:cNvSpPr>
            <p:nvPr/>
          </p:nvSpPr>
          <p:spPr bwMode="auto">
            <a:xfrm>
              <a:off x="3291183" y="1779745"/>
              <a:ext cx="133481" cy="22505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3291183" y="1779745"/>
              <a:ext cx="133481" cy="225053"/>
            </a:xfrm>
            <a:prstGeom prst="ellips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 dirty="0"/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>
              <a:off x="3380170" y="2004798"/>
              <a:ext cx="890" cy="14540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auto">
            <a:xfrm>
              <a:off x="3335676" y="1853077"/>
              <a:ext cx="890" cy="74596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auto">
            <a:xfrm>
              <a:off x="1169732" y="1902386"/>
              <a:ext cx="890" cy="1986287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6" name="Line 146"/>
            <p:cNvSpPr>
              <a:spLocks noChangeShapeType="1"/>
            </p:cNvSpPr>
            <p:nvPr/>
          </p:nvSpPr>
          <p:spPr bwMode="auto">
            <a:xfrm>
              <a:off x="3026001" y="2272839"/>
              <a:ext cx="398662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>
              <a:off x="3185288" y="2395481"/>
              <a:ext cx="160177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8" name="Line 148"/>
            <p:cNvSpPr>
              <a:spLocks noChangeShapeType="1"/>
            </p:cNvSpPr>
            <p:nvPr/>
          </p:nvSpPr>
          <p:spPr bwMode="auto">
            <a:xfrm>
              <a:off x="3026001" y="2272839"/>
              <a:ext cx="398662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9" name="Line 149"/>
            <p:cNvSpPr>
              <a:spLocks noChangeShapeType="1"/>
            </p:cNvSpPr>
            <p:nvPr/>
          </p:nvSpPr>
          <p:spPr bwMode="auto">
            <a:xfrm>
              <a:off x="3185288" y="2395481"/>
              <a:ext cx="160177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0" name="Line 150"/>
            <p:cNvSpPr>
              <a:spLocks noChangeShapeType="1"/>
            </p:cNvSpPr>
            <p:nvPr/>
          </p:nvSpPr>
          <p:spPr bwMode="auto">
            <a:xfrm>
              <a:off x="1834465" y="2272839"/>
              <a:ext cx="394213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1" name="Line 151"/>
            <p:cNvSpPr>
              <a:spLocks noChangeShapeType="1"/>
            </p:cNvSpPr>
            <p:nvPr/>
          </p:nvSpPr>
          <p:spPr bwMode="auto">
            <a:xfrm>
              <a:off x="1991082" y="2395481"/>
              <a:ext cx="159287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2" name="Line 152"/>
            <p:cNvSpPr>
              <a:spLocks noChangeShapeType="1"/>
            </p:cNvSpPr>
            <p:nvPr/>
          </p:nvSpPr>
          <p:spPr bwMode="auto">
            <a:xfrm>
              <a:off x="1834465" y="2272839"/>
              <a:ext cx="394213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" name="Line 153"/>
            <p:cNvSpPr>
              <a:spLocks noChangeShapeType="1"/>
            </p:cNvSpPr>
            <p:nvPr/>
          </p:nvSpPr>
          <p:spPr bwMode="auto">
            <a:xfrm>
              <a:off x="1991082" y="2395481"/>
              <a:ext cx="159287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4" name="Line 154"/>
            <p:cNvSpPr>
              <a:spLocks noChangeShapeType="1"/>
            </p:cNvSpPr>
            <p:nvPr/>
          </p:nvSpPr>
          <p:spPr bwMode="auto">
            <a:xfrm>
              <a:off x="5014861" y="3632011"/>
              <a:ext cx="831139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5" name="Line 155"/>
            <p:cNvSpPr>
              <a:spLocks noChangeShapeType="1"/>
            </p:cNvSpPr>
            <p:nvPr/>
          </p:nvSpPr>
          <p:spPr bwMode="auto">
            <a:xfrm>
              <a:off x="3457588" y="2644557"/>
              <a:ext cx="890" cy="123653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6" name="Line 156"/>
            <p:cNvSpPr>
              <a:spLocks noChangeShapeType="1"/>
            </p:cNvSpPr>
            <p:nvPr/>
          </p:nvSpPr>
          <p:spPr bwMode="auto">
            <a:xfrm>
              <a:off x="1332578" y="1921351"/>
              <a:ext cx="890" cy="1608247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3701413" y="3348797"/>
              <a:ext cx="53392" cy="75861"/>
            </a:xfrm>
            <a:custGeom>
              <a:avLst/>
              <a:gdLst>
                <a:gd name="T0" fmla="*/ 0 w 72"/>
                <a:gd name="T1" fmla="*/ 30 h 72"/>
                <a:gd name="T2" fmla="*/ 30 w 72"/>
                <a:gd name="T3" fmla="*/ 0 h 72"/>
                <a:gd name="T4" fmla="*/ 60 w 72"/>
                <a:gd name="T5" fmla="*/ 30 h 72"/>
                <a:gd name="T6" fmla="*/ 60 w 72"/>
                <a:gd name="T7" fmla="*/ 30 h 72"/>
                <a:gd name="T8" fmla="*/ 30 w 72"/>
                <a:gd name="T9" fmla="*/ 60 h 72"/>
                <a:gd name="T10" fmla="*/ 0 w 72"/>
                <a:gd name="T11" fmla="*/ 3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72"/>
                <a:gd name="T20" fmla="*/ 72 w 7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72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3701413" y="3348797"/>
              <a:ext cx="53392" cy="75861"/>
            </a:xfrm>
            <a:custGeom>
              <a:avLst/>
              <a:gdLst>
                <a:gd name="T0" fmla="*/ 0 w 60"/>
                <a:gd name="T1" fmla="*/ 30 h 60"/>
                <a:gd name="T2" fmla="*/ 30 w 60"/>
                <a:gd name="T3" fmla="*/ 0 h 60"/>
                <a:gd name="T4" fmla="*/ 60 w 60"/>
                <a:gd name="T5" fmla="*/ 30 h 60"/>
                <a:gd name="T6" fmla="*/ 60 w 60"/>
                <a:gd name="T7" fmla="*/ 30 h 60"/>
                <a:gd name="T8" fmla="*/ 30 w 60"/>
                <a:gd name="T9" fmla="*/ 60 h 60"/>
                <a:gd name="T10" fmla="*/ 0 w 60"/>
                <a:gd name="T11" fmla="*/ 3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60"/>
                <a:gd name="T20" fmla="*/ 60 w 60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60">
                  <a:moveTo>
                    <a:pt x="0" y="30"/>
                  </a:move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3817986" y="3259029"/>
              <a:ext cx="54282" cy="77125"/>
            </a:xfrm>
            <a:custGeom>
              <a:avLst/>
              <a:gdLst>
                <a:gd name="T0" fmla="*/ 0 w 73"/>
                <a:gd name="T1" fmla="*/ 30 h 73"/>
                <a:gd name="T2" fmla="*/ 30 w 73"/>
                <a:gd name="T3" fmla="*/ 0 h 73"/>
                <a:gd name="T4" fmla="*/ 61 w 73"/>
                <a:gd name="T5" fmla="*/ 30 h 73"/>
                <a:gd name="T6" fmla="*/ 61 w 73"/>
                <a:gd name="T7" fmla="*/ 30 h 73"/>
                <a:gd name="T8" fmla="*/ 30 w 73"/>
                <a:gd name="T9" fmla="*/ 61 h 73"/>
                <a:gd name="T10" fmla="*/ 0 w 73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3817986" y="3259029"/>
              <a:ext cx="54282" cy="77125"/>
            </a:xfrm>
            <a:custGeom>
              <a:avLst/>
              <a:gdLst>
                <a:gd name="T0" fmla="*/ 0 w 61"/>
                <a:gd name="T1" fmla="*/ 30 h 61"/>
                <a:gd name="T2" fmla="*/ 31 w 61"/>
                <a:gd name="T3" fmla="*/ 0 h 61"/>
                <a:gd name="T4" fmla="*/ 61 w 61"/>
                <a:gd name="T5" fmla="*/ 30 h 61"/>
                <a:gd name="T6" fmla="*/ 61 w 61"/>
                <a:gd name="T7" fmla="*/ 30 h 61"/>
                <a:gd name="T8" fmla="*/ 31 w 61"/>
                <a:gd name="T9" fmla="*/ 61 h 61"/>
                <a:gd name="T10" fmla="*/ 0 w 61"/>
                <a:gd name="T11" fmla="*/ 3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0" y="30"/>
                  </a:moveTo>
                  <a:cubicBezTo>
                    <a:pt x="0" y="13"/>
                    <a:pt x="14" y="0"/>
                    <a:pt x="31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46"/>
                    <a:pt x="47" y="61"/>
                    <a:pt x="31" y="61"/>
                  </a:cubicBezTo>
                  <a:cubicBezTo>
                    <a:pt x="14" y="61"/>
                    <a:pt x="0" y="46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3719210" y="3131330"/>
              <a:ext cx="54282" cy="77125"/>
            </a:xfrm>
            <a:custGeom>
              <a:avLst/>
              <a:gdLst>
                <a:gd name="T0" fmla="*/ 0 w 73"/>
                <a:gd name="T1" fmla="*/ 30 h 73"/>
                <a:gd name="T2" fmla="*/ 30 w 73"/>
                <a:gd name="T3" fmla="*/ 0 h 73"/>
                <a:gd name="T4" fmla="*/ 61 w 73"/>
                <a:gd name="T5" fmla="*/ 30 h 73"/>
                <a:gd name="T6" fmla="*/ 61 w 73"/>
                <a:gd name="T7" fmla="*/ 30 h 73"/>
                <a:gd name="T8" fmla="*/ 30 w 73"/>
                <a:gd name="T9" fmla="*/ 61 h 73"/>
                <a:gd name="T10" fmla="*/ 0 w 73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7"/>
                    <a:pt x="56" y="73"/>
                    <a:pt x="36" y="73"/>
                  </a:cubicBezTo>
                  <a:cubicBezTo>
                    <a:pt x="16" y="73"/>
                    <a:pt x="0" y="57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3719210" y="3131330"/>
              <a:ext cx="54282" cy="77125"/>
            </a:xfrm>
            <a:custGeom>
              <a:avLst/>
              <a:gdLst>
                <a:gd name="T0" fmla="*/ 0 w 61"/>
                <a:gd name="T1" fmla="*/ 30 h 61"/>
                <a:gd name="T2" fmla="*/ 30 w 61"/>
                <a:gd name="T3" fmla="*/ 0 h 61"/>
                <a:gd name="T4" fmla="*/ 61 w 61"/>
                <a:gd name="T5" fmla="*/ 30 h 61"/>
                <a:gd name="T6" fmla="*/ 61 w 61"/>
                <a:gd name="T7" fmla="*/ 30 h 61"/>
                <a:gd name="T8" fmla="*/ 30 w 61"/>
                <a:gd name="T9" fmla="*/ 61 h 61"/>
                <a:gd name="T10" fmla="*/ 0 w 61"/>
                <a:gd name="T11" fmla="*/ 3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0" y="30"/>
                  </a:move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ubicBezTo>
                    <a:pt x="14" y="61"/>
                    <a:pt x="0" y="47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3863369" y="3042826"/>
              <a:ext cx="54282" cy="75861"/>
            </a:xfrm>
            <a:custGeom>
              <a:avLst/>
              <a:gdLst>
                <a:gd name="T0" fmla="*/ 0 w 72"/>
                <a:gd name="T1" fmla="*/ 30 h 72"/>
                <a:gd name="T2" fmla="*/ 31 w 72"/>
                <a:gd name="T3" fmla="*/ 0 h 72"/>
                <a:gd name="T4" fmla="*/ 61 w 72"/>
                <a:gd name="T5" fmla="*/ 30 h 72"/>
                <a:gd name="T6" fmla="*/ 61 w 72"/>
                <a:gd name="T7" fmla="*/ 30 h 72"/>
                <a:gd name="T8" fmla="*/ 31 w 72"/>
                <a:gd name="T9" fmla="*/ 60 h 72"/>
                <a:gd name="T10" fmla="*/ 0 w 72"/>
                <a:gd name="T11" fmla="*/ 3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72"/>
                <a:gd name="T20" fmla="*/ 72 w 7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72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3863369" y="3042826"/>
              <a:ext cx="54282" cy="75861"/>
            </a:xfrm>
            <a:custGeom>
              <a:avLst/>
              <a:gdLst>
                <a:gd name="T0" fmla="*/ 0 w 61"/>
                <a:gd name="T1" fmla="*/ 30 h 60"/>
                <a:gd name="T2" fmla="*/ 31 w 61"/>
                <a:gd name="T3" fmla="*/ 0 h 60"/>
                <a:gd name="T4" fmla="*/ 61 w 61"/>
                <a:gd name="T5" fmla="*/ 30 h 60"/>
                <a:gd name="T6" fmla="*/ 61 w 61"/>
                <a:gd name="T7" fmla="*/ 30 h 60"/>
                <a:gd name="T8" fmla="*/ 31 w 61"/>
                <a:gd name="T9" fmla="*/ 60 h 60"/>
                <a:gd name="T10" fmla="*/ 0 w 61"/>
                <a:gd name="T11" fmla="*/ 3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0"/>
                <a:gd name="T20" fmla="*/ 61 w 6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0">
                  <a:moveTo>
                    <a:pt x="0" y="30"/>
                  </a:moveTo>
                  <a:cubicBezTo>
                    <a:pt x="0" y="13"/>
                    <a:pt x="14" y="0"/>
                    <a:pt x="31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47"/>
                    <a:pt x="47" y="60"/>
                    <a:pt x="31" y="60"/>
                  </a:cubicBezTo>
                  <a:cubicBezTo>
                    <a:pt x="14" y="60"/>
                    <a:pt x="0" y="47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3698743" y="2961908"/>
              <a:ext cx="59621" cy="83447"/>
            </a:xfrm>
            <a:custGeom>
              <a:avLst/>
              <a:gdLst>
                <a:gd name="T0" fmla="*/ 4 w 80"/>
                <a:gd name="T1" fmla="*/ 26 h 80"/>
                <a:gd name="T2" fmla="*/ 41 w 80"/>
                <a:gd name="T3" fmla="*/ 4 h 80"/>
                <a:gd name="T4" fmla="*/ 63 w 80"/>
                <a:gd name="T5" fmla="*/ 41 h 80"/>
                <a:gd name="T6" fmla="*/ 63 w 80"/>
                <a:gd name="T7" fmla="*/ 41 h 80"/>
                <a:gd name="T8" fmla="*/ 26 w 80"/>
                <a:gd name="T9" fmla="*/ 62 h 80"/>
                <a:gd name="T10" fmla="*/ 4 w 80"/>
                <a:gd name="T11" fmla="*/ 26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80"/>
                <a:gd name="T20" fmla="*/ 80 w 80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80">
                  <a:moveTo>
                    <a:pt x="5" y="31"/>
                  </a:moveTo>
                  <a:cubicBezTo>
                    <a:pt x="10" y="11"/>
                    <a:pt x="30" y="0"/>
                    <a:pt x="49" y="5"/>
                  </a:cubicBezTo>
                  <a:cubicBezTo>
                    <a:pt x="69" y="10"/>
                    <a:pt x="80" y="3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0" y="69"/>
                    <a:pt x="50" y="80"/>
                    <a:pt x="31" y="75"/>
                  </a:cubicBezTo>
                  <a:cubicBezTo>
                    <a:pt x="11" y="70"/>
                    <a:pt x="0" y="50"/>
                    <a:pt x="5" y="3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3698743" y="2961908"/>
              <a:ext cx="59621" cy="83447"/>
            </a:xfrm>
            <a:custGeom>
              <a:avLst/>
              <a:gdLst>
                <a:gd name="T0" fmla="*/ 4 w 67"/>
                <a:gd name="T1" fmla="*/ 26 h 66"/>
                <a:gd name="T2" fmla="*/ 41 w 67"/>
                <a:gd name="T3" fmla="*/ 4 h 66"/>
                <a:gd name="T4" fmla="*/ 63 w 67"/>
                <a:gd name="T5" fmla="*/ 41 h 66"/>
                <a:gd name="T6" fmla="*/ 63 w 67"/>
                <a:gd name="T7" fmla="*/ 41 h 66"/>
                <a:gd name="T8" fmla="*/ 26 w 67"/>
                <a:gd name="T9" fmla="*/ 62 h 66"/>
                <a:gd name="T10" fmla="*/ 4 w 67"/>
                <a:gd name="T11" fmla="*/ 2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6"/>
                <a:gd name="T20" fmla="*/ 67 w 67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6">
                  <a:moveTo>
                    <a:pt x="4" y="26"/>
                  </a:moveTo>
                  <a:cubicBezTo>
                    <a:pt x="8" y="9"/>
                    <a:pt x="25" y="0"/>
                    <a:pt x="41" y="4"/>
                  </a:cubicBezTo>
                  <a:cubicBezTo>
                    <a:pt x="58" y="8"/>
                    <a:pt x="67" y="25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8" y="57"/>
                    <a:pt x="42" y="66"/>
                    <a:pt x="26" y="62"/>
                  </a:cubicBezTo>
                  <a:cubicBezTo>
                    <a:pt x="9" y="58"/>
                    <a:pt x="0" y="41"/>
                    <a:pt x="4" y="26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3836673" y="2787428"/>
              <a:ext cx="54282" cy="75861"/>
            </a:xfrm>
            <a:custGeom>
              <a:avLst/>
              <a:gdLst>
                <a:gd name="T0" fmla="*/ 0 w 73"/>
                <a:gd name="T1" fmla="*/ 30 h 72"/>
                <a:gd name="T2" fmla="*/ 31 w 73"/>
                <a:gd name="T3" fmla="*/ 0 h 72"/>
                <a:gd name="T4" fmla="*/ 61 w 73"/>
                <a:gd name="T5" fmla="*/ 30 h 72"/>
                <a:gd name="T6" fmla="*/ 61 w 73"/>
                <a:gd name="T7" fmla="*/ 30 h 72"/>
                <a:gd name="T8" fmla="*/ 31 w 73"/>
                <a:gd name="T9" fmla="*/ 60 h 72"/>
                <a:gd name="T10" fmla="*/ 0 w 73"/>
                <a:gd name="T11" fmla="*/ 3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2"/>
                <a:gd name="T20" fmla="*/ 73 w 7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2">
                  <a:moveTo>
                    <a:pt x="0" y="36"/>
                  </a:moveTo>
                  <a:cubicBezTo>
                    <a:pt x="0" y="16"/>
                    <a:pt x="16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7" y="72"/>
                  </a:cubicBezTo>
                  <a:cubicBezTo>
                    <a:pt x="16" y="72"/>
                    <a:pt x="0" y="56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3836673" y="2787428"/>
              <a:ext cx="54282" cy="75861"/>
            </a:xfrm>
            <a:custGeom>
              <a:avLst/>
              <a:gdLst>
                <a:gd name="T0" fmla="*/ 0 w 61"/>
                <a:gd name="T1" fmla="*/ 30 h 60"/>
                <a:gd name="T2" fmla="*/ 30 w 61"/>
                <a:gd name="T3" fmla="*/ 0 h 60"/>
                <a:gd name="T4" fmla="*/ 61 w 61"/>
                <a:gd name="T5" fmla="*/ 30 h 60"/>
                <a:gd name="T6" fmla="*/ 61 w 61"/>
                <a:gd name="T7" fmla="*/ 30 h 60"/>
                <a:gd name="T8" fmla="*/ 30 w 61"/>
                <a:gd name="T9" fmla="*/ 60 h 60"/>
                <a:gd name="T10" fmla="*/ 0 w 61"/>
                <a:gd name="T11" fmla="*/ 3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0"/>
                <a:gd name="T20" fmla="*/ 61 w 6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0">
                  <a:moveTo>
                    <a:pt x="0" y="30"/>
                  </a:move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47"/>
                    <a:pt x="47" y="60"/>
                    <a:pt x="30" y="60"/>
                  </a:cubicBezTo>
                  <a:cubicBezTo>
                    <a:pt x="13" y="60"/>
                    <a:pt x="0" y="47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4016427" y="2774785"/>
              <a:ext cx="54282" cy="75861"/>
            </a:xfrm>
            <a:custGeom>
              <a:avLst/>
              <a:gdLst>
                <a:gd name="T0" fmla="*/ 0 w 73"/>
                <a:gd name="T1" fmla="*/ 30 h 72"/>
                <a:gd name="T2" fmla="*/ 30 w 73"/>
                <a:gd name="T3" fmla="*/ 0 h 72"/>
                <a:gd name="T4" fmla="*/ 61 w 73"/>
                <a:gd name="T5" fmla="*/ 30 h 72"/>
                <a:gd name="T6" fmla="*/ 61 w 73"/>
                <a:gd name="T7" fmla="*/ 30 h 72"/>
                <a:gd name="T8" fmla="*/ 30 w 73"/>
                <a:gd name="T9" fmla="*/ 60 h 72"/>
                <a:gd name="T10" fmla="*/ 0 w 73"/>
                <a:gd name="T11" fmla="*/ 3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2"/>
                <a:gd name="T20" fmla="*/ 73 w 7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2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4016427" y="2774785"/>
              <a:ext cx="54282" cy="75861"/>
            </a:xfrm>
            <a:custGeom>
              <a:avLst/>
              <a:gdLst>
                <a:gd name="T0" fmla="*/ 0 w 61"/>
                <a:gd name="T1" fmla="*/ 30 h 60"/>
                <a:gd name="T2" fmla="*/ 30 w 61"/>
                <a:gd name="T3" fmla="*/ 0 h 60"/>
                <a:gd name="T4" fmla="*/ 61 w 61"/>
                <a:gd name="T5" fmla="*/ 30 h 60"/>
                <a:gd name="T6" fmla="*/ 61 w 61"/>
                <a:gd name="T7" fmla="*/ 30 h 60"/>
                <a:gd name="T8" fmla="*/ 30 w 61"/>
                <a:gd name="T9" fmla="*/ 60 h 60"/>
                <a:gd name="T10" fmla="*/ 0 w 61"/>
                <a:gd name="T11" fmla="*/ 3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0"/>
                <a:gd name="T20" fmla="*/ 61 w 6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0">
                  <a:moveTo>
                    <a:pt x="0" y="30"/>
                  </a:move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1" y="13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47"/>
                    <a:pt x="46" y="60"/>
                    <a:pt x="30" y="60"/>
                  </a:cubicBezTo>
                  <a:cubicBezTo>
                    <a:pt x="13" y="60"/>
                    <a:pt x="0" y="47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3817986" y="2620534"/>
              <a:ext cx="54282" cy="77125"/>
            </a:xfrm>
            <a:custGeom>
              <a:avLst/>
              <a:gdLst>
                <a:gd name="T0" fmla="*/ 0 w 73"/>
                <a:gd name="T1" fmla="*/ 31 h 73"/>
                <a:gd name="T2" fmla="*/ 30 w 73"/>
                <a:gd name="T3" fmla="*/ 0 h 73"/>
                <a:gd name="T4" fmla="*/ 61 w 73"/>
                <a:gd name="T5" fmla="*/ 31 h 73"/>
                <a:gd name="T6" fmla="*/ 61 w 73"/>
                <a:gd name="T7" fmla="*/ 31 h 73"/>
                <a:gd name="T8" fmla="*/ 30 w 73"/>
                <a:gd name="T9" fmla="*/ 61 h 73"/>
                <a:gd name="T10" fmla="*/ 0 w 73"/>
                <a:gd name="T11" fmla="*/ 31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0" y="37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6" y="0"/>
                    <a:pt x="73" y="1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57"/>
                    <a:pt x="56" y="73"/>
                    <a:pt x="36" y="73"/>
                  </a:cubicBezTo>
                  <a:cubicBezTo>
                    <a:pt x="16" y="73"/>
                    <a:pt x="0" y="57"/>
                    <a:pt x="0" y="37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3817986" y="2620534"/>
              <a:ext cx="54282" cy="77125"/>
            </a:xfrm>
            <a:custGeom>
              <a:avLst/>
              <a:gdLst>
                <a:gd name="T0" fmla="*/ 0 w 61"/>
                <a:gd name="T1" fmla="*/ 31 h 61"/>
                <a:gd name="T2" fmla="*/ 31 w 61"/>
                <a:gd name="T3" fmla="*/ 0 h 61"/>
                <a:gd name="T4" fmla="*/ 61 w 61"/>
                <a:gd name="T5" fmla="*/ 31 h 61"/>
                <a:gd name="T6" fmla="*/ 61 w 61"/>
                <a:gd name="T7" fmla="*/ 31 h 61"/>
                <a:gd name="T8" fmla="*/ 31 w 61"/>
                <a:gd name="T9" fmla="*/ 61 h 61"/>
                <a:gd name="T10" fmla="*/ 0 w 61"/>
                <a:gd name="T11" fmla="*/ 3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0" y="31"/>
                  </a:moveTo>
                  <a:cubicBezTo>
                    <a:pt x="0" y="14"/>
                    <a:pt x="14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48"/>
                    <a:pt x="47" y="61"/>
                    <a:pt x="31" y="61"/>
                  </a:cubicBezTo>
                  <a:cubicBezTo>
                    <a:pt x="14" y="61"/>
                    <a:pt x="0" y="48"/>
                    <a:pt x="0" y="31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4079608" y="2467549"/>
              <a:ext cx="53392" cy="77125"/>
            </a:xfrm>
            <a:custGeom>
              <a:avLst/>
              <a:gdLst>
                <a:gd name="T0" fmla="*/ 0 w 72"/>
                <a:gd name="T1" fmla="*/ 31 h 73"/>
                <a:gd name="T2" fmla="*/ 30 w 72"/>
                <a:gd name="T3" fmla="*/ 0 h 73"/>
                <a:gd name="T4" fmla="*/ 60 w 72"/>
                <a:gd name="T5" fmla="*/ 31 h 73"/>
                <a:gd name="T6" fmla="*/ 60 w 72"/>
                <a:gd name="T7" fmla="*/ 31 h 73"/>
                <a:gd name="T8" fmla="*/ 30 w 72"/>
                <a:gd name="T9" fmla="*/ 61 h 73"/>
                <a:gd name="T10" fmla="*/ 0 w 72"/>
                <a:gd name="T11" fmla="*/ 31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73"/>
                <a:gd name="T20" fmla="*/ 72 w 72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73">
                  <a:moveTo>
                    <a:pt x="0" y="37"/>
                  </a:moveTo>
                  <a:cubicBezTo>
                    <a:pt x="0" y="17"/>
                    <a:pt x="16" y="0"/>
                    <a:pt x="36" y="0"/>
                  </a:cubicBezTo>
                  <a:cubicBezTo>
                    <a:pt x="56" y="0"/>
                    <a:pt x="72" y="1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57"/>
                    <a:pt x="56" y="73"/>
                    <a:pt x="36" y="73"/>
                  </a:cubicBezTo>
                  <a:cubicBezTo>
                    <a:pt x="16" y="73"/>
                    <a:pt x="0" y="57"/>
                    <a:pt x="0" y="37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4079608" y="2467549"/>
              <a:ext cx="53392" cy="77125"/>
            </a:xfrm>
            <a:custGeom>
              <a:avLst/>
              <a:gdLst>
                <a:gd name="T0" fmla="*/ 0 w 60"/>
                <a:gd name="T1" fmla="*/ 31 h 61"/>
                <a:gd name="T2" fmla="*/ 30 w 60"/>
                <a:gd name="T3" fmla="*/ 0 h 61"/>
                <a:gd name="T4" fmla="*/ 60 w 60"/>
                <a:gd name="T5" fmla="*/ 31 h 61"/>
                <a:gd name="T6" fmla="*/ 60 w 60"/>
                <a:gd name="T7" fmla="*/ 31 h 61"/>
                <a:gd name="T8" fmla="*/ 30 w 60"/>
                <a:gd name="T9" fmla="*/ 61 h 61"/>
                <a:gd name="T10" fmla="*/ 0 w 60"/>
                <a:gd name="T11" fmla="*/ 3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61"/>
                <a:gd name="T20" fmla="*/ 60 w 60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61">
                  <a:moveTo>
                    <a:pt x="0" y="31"/>
                  </a:moveTo>
                  <a:cubicBezTo>
                    <a:pt x="0" y="15"/>
                    <a:pt x="13" y="0"/>
                    <a:pt x="30" y="0"/>
                  </a:cubicBezTo>
                  <a:cubicBezTo>
                    <a:pt x="47" y="0"/>
                    <a:pt x="60" y="15"/>
                    <a:pt x="60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48"/>
                    <a:pt x="47" y="61"/>
                    <a:pt x="30" y="61"/>
                  </a:cubicBezTo>
                  <a:cubicBezTo>
                    <a:pt x="13" y="61"/>
                    <a:pt x="0" y="48"/>
                    <a:pt x="0" y="31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3728109" y="2429618"/>
              <a:ext cx="54282" cy="77125"/>
            </a:xfrm>
            <a:custGeom>
              <a:avLst/>
              <a:gdLst>
                <a:gd name="T0" fmla="*/ 0 w 73"/>
                <a:gd name="T1" fmla="*/ 30 h 73"/>
                <a:gd name="T2" fmla="*/ 30 w 73"/>
                <a:gd name="T3" fmla="*/ 0 h 73"/>
                <a:gd name="T4" fmla="*/ 61 w 73"/>
                <a:gd name="T5" fmla="*/ 30 h 73"/>
                <a:gd name="T6" fmla="*/ 61 w 73"/>
                <a:gd name="T7" fmla="*/ 30 h 73"/>
                <a:gd name="T8" fmla="*/ 30 w 73"/>
                <a:gd name="T9" fmla="*/ 61 h 73"/>
                <a:gd name="T10" fmla="*/ 0 w 73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3728109" y="2429618"/>
              <a:ext cx="54282" cy="77125"/>
            </a:xfrm>
            <a:custGeom>
              <a:avLst/>
              <a:gdLst>
                <a:gd name="T0" fmla="*/ 0 w 61"/>
                <a:gd name="T1" fmla="*/ 30 h 61"/>
                <a:gd name="T2" fmla="*/ 30 w 61"/>
                <a:gd name="T3" fmla="*/ 0 h 61"/>
                <a:gd name="T4" fmla="*/ 61 w 61"/>
                <a:gd name="T5" fmla="*/ 30 h 61"/>
                <a:gd name="T6" fmla="*/ 61 w 61"/>
                <a:gd name="T7" fmla="*/ 30 h 61"/>
                <a:gd name="T8" fmla="*/ 30 w 61"/>
                <a:gd name="T9" fmla="*/ 61 h 61"/>
                <a:gd name="T10" fmla="*/ 0 w 61"/>
                <a:gd name="T11" fmla="*/ 3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0" y="30"/>
                  </a:move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ubicBezTo>
                    <a:pt x="14" y="61"/>
                    <a:pt x="0" y="47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3745906" y="3489140"/>
              <a:ext cx="54282" cy="75861"/>
            </a:xfrm>
            <a:custGeom>
              <a:avLst/>
              <a:gdLst>
                <a:gd name="T0" fmla="*/ 0 w 73"/>
                <a:gd name="T1" fmla="*/ 30 h 72"/>
                <a:gd name="T2" fmla="*/ 31 w 73"/>
                <a:gd name="T3" fmla="*/ 0 h 72"/>
                <a:gd name="T4" fmla="*/ 61 w 73"/>
                <a:gd name="T5" fmla="*/ 30 h 72"/>
                <a:gd name="T6" fmla="*/ 61 w 73"/>
                <a:gd name="T7" fmla="*/ 30 h 72"/>
                <a:gd name="T8" fmla="*/ 31 w 73"/>
                <a:gd name="T9" fmla="*/ 60 h 72"/>
                <a:gd name="T10" fmla="*/ 0 w 73"/>
                <a:gd name="T11" fmla="*/ 3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2"/>
                <a:gd name="T20" fmla="*/ 73 w 73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2">
                  <a:moveTo>
                    <a:pt x="0" y="36"/>
                  </a:move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7" y="72"/>
                  </a:cubicBezTo>
                  <a:cubicBezTo>
                    <a:pt x="17" y="72"/>
                    <a:pt x="0" y="56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3745906" y="3489140"/>
              <a:ext cx="54282" cy="75861"/>
            </a:xfrm>
            <a:custGeom>
              <a:avLst/>
              <a:gdLst>
                <a:gd name="T0" fmla="*/ 0 w 61"/>
                <a:gd name="T1" fmla="*/ 30 h 60"/>
                <a:gd name="T2" fmla="*/ 31 w 61"/>
                <a:gd name="T3" fmla="*/ 0 h 60"/>
                <a:gd name="T4" fmla="*/ 61 w 61"/>
                <a:gd name="T5" fmla="*/ 30 h 60"/>
                <a:gd name="T6" fmla="*/ 61 w 61"/>
                <a:gd name="T7" fmla="*/ 30 h 60"/>
                <a:gd name="T8" fmla="*/ 31 w 61"/>
                <a:gd name="T9" fmla="*/ 60 h 60"/>
                <a:gd name="T10" fmla="*/ 0 w 61"/>
                <a:gd name="T11" fmla="*/ 3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0"/>
                <a:gd name="T20" fmla="*/ 61 w 6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0">
                  <a:moveTo>
                    <a:pt x="0" y="30"/>
                  </a:moveTo>
                  <a:cubicBezTo>
                    <a:pt x="0" y="13"/>
                    <a:pt x="15" y="0"/>
                    <a:pt x="31" y="0"/>
                  </a:cubicBezTo>
                  <a:cubicBezTo>
                    <a:pt x="48" y="0"/>
                    <a:pt x="61" y="13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46"/>
                    <a:pt x="48" y="60"/>
                    <a:pt x="31" y="60"/>
                  </a:cubicBezTo>
                  <a:cubicBezTo>
                    <a:pt x="15" y="60"/>
                    <a:pt x="0" y="46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3656029" y="3539714"/>
              <a:ext cx="54282" cy="75861"/>
            </a:xfrm>
            <a:custGeom>
              <a:avLst/>
              <a:gdLst>
                <a:gd name="T0" fmla="*/ 0 w 73"/>
                <a:gd name="T1" fmla="*/ 30 h 73"/>
                <a:gd name="T2" fmla="*/ 31 w 73"/>
                <a:gd name="T3" fmla="*/ 0 h 73"/>
                <a:gd name="T4" fmla="*/ 61 w 73"/>
                <a:gd name="T5" fmla="*/ 30 h 73"/>
                <a:gd name="T6" fmla="*/ 61 w 73"/>
                <a:gd name="T7" fmla="*/ 30 h 73"/>
                <a:gd name="T8" fmla="*/ 31 w 73"/>
                <a:gd name="T9" fmla="*/ 60 h 73"/>
                <a:gd name="T10" fmla="*/ 0 w 73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0" y="36"/>
                  </a:move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7"/>
                    <a:pt x="57" y="73"/>
                    <a:pt x="37" y="73"/>
                  </a:cubicBezTo>
                  <a:cubicBezTo>
                    <a:pt x="17" y="73"/>
                    <a:pt x="0" y="57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3656029" y="3539714"/>
              <a:ext cx="54282" cy="75861"/>
            </a:xfrm>
            <a:custGeom>
              <a:avLst/>
              <a:gdLst>
                <a:gd name="T0" fmla="*/ 0 w 61"/>
                <a:gd name="T1" fmla="*/ 30 h 60"/>
                <a:gd name="T2" fmla="*/ 31 w 61"/>
                <a:gd name="T3" fmla="*/ 0 h 60"/>
                <a:gd name="T4" fmla="*/ 61 w 61"/>
                <a:gd name="T5" fmla="*/ 30 h 60"/>
                <a:gd name="T6" fmla="*/ 61 w 61"/>
                <a:gd name="T7" fmla="*/ 30 h 60"/>
                <a:gd name="T8" fmla="*/ 31 w 61"/>
                <a:gd name="T9" fmla="*/ 60 h 60"/>
                <a:gd name="T10" fmla="*/ 0 w 61"/>
                <a:gd name="T11" fmla="*/ 3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0"/>
                <a:gd name="T20" fmla="*/ 61 w 6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0">
                  <a:moveTo>
                    <a:pt x="0" y="30"/>
                  </a:moveTo>
                  <a:cubicBezTo>
                    <a:pt x="0" y="13"/>
                    <a:pt x="15" y="0"/>
                    <a:pt x="31" y="0"/>
                  </a:cubicBezTo>
                  <a:cubicBezTo>
                    <a:pt x="48" y="0"/>
                    <a:pt x="61" y="13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47"/>
                    <a:pt x="48" y="60"/>
                    <a:pt x="31" y="60"/>
                  </a:cubicBezTo>
                  <a:cubicBezTo>
                    <a:pt x="15" y="60"/>
                    <a:pt x="0" y="47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3701413" y="2710303"/>
              <a:ext cx="53392" cy="77125"/>
            </a:xfrm>
            <a:custGeom>
              <a:avLst/>
              <a:gdLst>
                <a:gd name="T0" fmla="*/ 0 w 72"/>
                <a:gd name="T1" fmla="*/ 30 h 73"/>
                <a:gd name="T2" fmla="*/ 30 w 72"/>
                <a:gd name="T3" fmla="*/ 0 h 73"/>
                <a:gd name="T4" fmla="*/ 60 w 72"/>
                <a:gd name="T5" fmla="*/ 30 h 73"/>
                <a:gd name="T6" fmla="*/ 60 w 72"/>
                <a:gd name="T7" fmla="*/ 30 h 73"/>
                <a:gd name="T8" fmla="*/ 30 w 72"/>
                <a:gd name="T9" fmla="*/ 61 h 73"/>
                <a:gd name="T10" fmla="*/ 0 w 72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73"/>
                <a:gd name="T20" fmla="*/ 72 w 72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73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3701413" y="2710303"/>
              <a:ext cx="53392" cy="77125"/>
            </a:xfrm>
            <a:custGeom>
              <a:avLst/>
              <a:gdLst>
                <a:gd name="T0" fmla="*/ 0 w 60"/>
                <a:gd name="T1" fmla="*/ 30 h 61"/>
                <a:gd name="T2" fmla="*/ 30 w 60"/>
                <a:gd name="T3" fmla="*/ 0 h 61"/>
                <a:gd name="T4" fmla="*/ 60 w 60"/>
                <a:gd name="T5" fmla="*/ 30 h 61"/>
                <a:gd name="T6" fmla="*/ 60 w 60"/>
                <a:gd name="T7" fmla="*/ 30 h 61"/>
                <a:gd name="T8" fmla="*/ 30 w 60"/>
                <a:gd name="T9" fmla="*/ 61 h 61"/>
                <a:gd name="T10" fmla="*/ 0 w 60"/>
                <a:gd name="T11" fmla="*/ 3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61"/>
                <a:gd name="T20" fmla="*/ 60 w 60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61">
                  <a:moveTo>
                    <a:pt x="0" y="30"/>
                  </a:move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0" y="14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47"/>
                    <a:pt x="47" y="61"/>
                    <a:pt x="30" y="61"/>
                  </a:cubicBezTo>
                  <a:cubicBezTo>
                    <a:pt x="14" y="61"/>
                    <a:pt x="0" y="47"/>
                    <a:pt x="0" y="30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3" name="Line 183"/>
            <p:cNvSpPr>
              <a:spLocks noChangeShapeType="1"/>
            </p:cNvSpPr>
            <p:nvPr/>
          </p:nvSpPr>
          <p:spPr bwMode="auto">
            <a:xfrm flipH="1">
              <a:off x="3641792" y="3779939"/>
              <a:ext cx="39154" cy="93562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3719210" y="3640861"/>
              <a:ext cx="54282" cy="77125"/>
            </a:xfrm>
            <a:custGeom>
              <a:avLst/>
              <a:gdLst>
                <a:gd name="T0" fmla="*/ 0 w 73"/>
                <a:gd name="T1" fmla="*/ 30 h 73"/>
                <a:gd name="T2" fmla="*/ 30 w 73"/>
                <a:gd name="T3" fmla="*/ 0 h 73"/>
                <a:gd name="T4" fmla="*/ 61 w 73"/>
                <a:gd name="T5" fmla="*/ 30 h 73"/>
                <a:gd name="T6" fmla="*/ 61 w 73"/>
                <a:gd name="T7" fmla="*/ 30 h 73"/>
                <a:gd name="T8" fmla="*/ 30 w 73"/>
                <a:gd name="T9" fmla="*/ 61 h 73"/>
                <a:gd name="T10" fmla="*/ 0 w 73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73"/>
                <a:gd name="T20" fmla="*/ 73 w 73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73">
                  <a:moveTo>
                    <a:pt x="0" y="36"/>
                  </a:move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ubicBezTo>
                    <a:pt x="16" y="73"/>
                    <a:pt x="0" y="56"/>
                    <a:pt x="0" y="36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3719210" y="3640861"/>
              <a:ext cx="54282" cy="77125"/>
            </a:xfrm>
            <a:custGeom>
              <a:avLst/>
              <a:gdLst>
                <a:gd name="T0" fmla="*/ 0 w 61"/>
                <a:gd name="T1" fmla="*/ 31 h 61"/>
                <a:gd name="T2" fmla="*/ 30 w 61"/>
                <a:gd name="T3" fmla="*/ 0 h 61"/>
                <a:gd name="T4" fmla="*/ 61 w 61"/>
                <a:gd name="T5" fmla="*/ 31 h 61"/>
                <a:gd name="T6" fmla="*/ 61 w 61"/>
                <a:gd name="T7" fmla="*/ 31 h 61"/>
                <a:gd name="T8" fmla="*/ 30 w 61"/>
                <a:gd name="T9" fmla="*/ 61 h 61"/>
                <a:gd name="T10" fmla="*/ 0 w 61"/>
                <a:gd name="T11" fmla="*/ 3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61"/>
                <a:gd name="T20" fmla="*/ 61 w 61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61">
                  <a:moveTo>
                    <a:pt x="0" y="31"/>
                  </a:move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47"/>
                    <a:pt x="47" y="61"/>
                    <a:pt x="30" y="61"/>
                  </a:cubicBezTo>
                  <a:cubicBezTo>
                    <a:pt x="14" y="61"/>
                    <a:pt x="0" y="47"/>
                    <a:pt x="0" y="31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5295170" y="3667412"/>
              <a:ext cx="202001" cy="189652"/>
            </a:xfrm>
            <a:custGeom>
              <a:avLst/>
              <a:gdLst>
                <a:gd name="T0" fmla="*/ 0 w 227"/>
                <a:gd name="T1" fmla="*/ 113 h 150"/>
                <a:gd name="T2" fmla="*/ 189 w 227"/>
                <a:gd name="T3" fmla="*/ 113 h 150"/>
                <a:gd name="T4" fmla="*/ 189 w 227"/>
                <a:gd name="T5" fmla="*/ 150 h 150"/>
                <a:gd name="T6" fmla="*/ 227 w 227"/>
                <a:gd name="T7" fmla="*/ 75 h 150"/>
                <a:gd name="T8" fmla="*/ 189 w 227"/>
                <a:gd name="T9" fmla="*/ 0 h 150"/>
                <a:gd name="T10" fmla="*/ 189 w 227"/>
                <a:gd name="T11" fmla="*/ 37 h 150"/>
                <a:gd name="T12" fmla="*/ 0 w 227"/>
                <a:gd name="T13" fmla="*/ 37 h 150"/>
                <a:gd name="T14" fmla="*/ 0 w 227"/>
                <a:gd name="T15" fmla="*/ 113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"/>
                <a:gd name="T25" fmla="*/ 0 h 150"/>
                <a:gd name="T26" fmla="*/ 227 w 227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" h="150">
                  <a:moveTo>
                    <a:pt x="0" y="113"/>
                  </a:moveTo>
                  <a:lnTo>
                    <a:pt x="189" y="113"/>
                  </a:lnTo>
                  <a:lnTo>
                    <a:pt x="189" y="150"/>
                  </a:lnTo>
                  <a:lnTo>
                    <a:pt x="227" y="75"/>
                  </a:lnTo>
                  <a:lnTo>
                    <a:pt x="189" y="0"/>
                  </a:lnTo>
                  <a:lnTo>
                    <a:pt x="189" y="37"/>
                  </a:lnTo>
                  <a:lnTo>
                    <a:pt x="0" y="3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979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5295170" y="3667412"/>
              <a:ext cx="202001" cy="189652"/>
            </a:xfrm>
            <a:custGeom>
              <a:avLst/>
              <a:gdLst>
                <a:gd name="T0" fmla="*/ 0 w 227"/>
                <a:gd name="T1" fmla="*/ 113 h 150"/>
                <a:gd name="T2" fmla="*/ 189 w 227"/>
                <a:gd name="T3" fmla="*/ 113 h 150"/>
                <a:gd name="T4" fmla="*/ 189 w 227"/>
                <a:gd name="T5" fmla="*/ 150 h 150"/>
                <a:gd name="T6" fmla="*/ 227 w 227"/>
                <a:gd name="T7" fmla="*/ 75 h 150"/>
                <a:gd name="T8" fmla="*/ 189 w 227"/>
                <a:gd name="T9" fmla="*/ 0 h 150"/>
                <a:gd name="T10" fmla="*/ 189 w 227"/>
                <a:gd name="T11" fmla="*/ 37 h 150"/>
                <a:gd name="T12" fmla="*/ 0 w 227"/>
                <a:gd name="T13" fmla="*/ 37 h 150"/>
                <a:gd name="T14" fmla="*/ 0 w 227"/>
                <a:gd name="T15" fmla="*/ 113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7"/>
                <a:gd name="T25" fmla="*/ 0 h 150"/>
                <a:gd name="T26" fmla="*/ 227 w 227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7" h="150">
                  <a:moveTo>
                    <a:pt x="0" y="113"/>
                  </a:moveTo>
                  <a:lnTo>
                    <a:pt x="189" y="113"/>
                  </a:lnTo>
                  <a:lnTo>
                    <a:pt x="189" y="150"/>
                  </a:lnTo>
                  <a:lnTo>
                    <a:pt x="227" y="75"/>
                  </a:lnTo>
                  <a:lnTo>
                    <a:pt x="189" y="0"/>
                  </a:lnTo>
                  <a:lnTo>
                    <a:pt x="189" y="37"/>
                  </a:lnTo>
                  <a:lnTo>
                    <a:pt x="0" y="37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3462928" y="3045355"/>
              <a:ext cx="134370" cy="285742"/>
            </a:xfrm>
            <a:custGeom>
              <a:avLst/>
              <a:gdLst>
                <a:gd name="T0" fmla="*/ 38 w 151"/>
                <a:gd name="T1" fmla="*/ 0 h 226"/>
                <a:gd name="T2" fmla="*/ 38 w 151"/>
                <a:gd name="T3" fmla="*/ 189 h 226"/>
                <a:gd name="T4" fmla="*/ 0 w 151"/>
                <a:gd name="T5" fmla="*/ 189 h 226"/>
                <a:gd name="T6" fmla="*/ 75 w 151"/>
                <a:gd name="T7" fmla="*/ 226 h 226"/>
                <a:gd name="T8" fmla="*/ 151 w 151"/>
                <a:gd name="T9" fmla="*/ 189 h 226"/>
                <a:gd name="T10" fmla="*/ 114 w 151"/>
                <a:gd name="T11" fmla="*/ 189 h 226"/>
                <a:gd name="T12" fmla="*/ 114 w 151"/>
                <a:gd name="T13" fmla="*/ 0 h 226"/>
                <a:gd name="T14" fmla="*/ 38 w 151"/>
                <a:gd name="T15" fmla="*/ 0 h 2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226"/>
                <a:gd name="T26" fmla="*/ 151 w 151"/>
                <a:gd name="T27" fmla="*/ 226 h 2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226">
                  <a:moveTo>
                    <a:pt x="38" y="0"/>
                  </a:moveTo>
                  <a:lnTo>
                    <a:pt x="38" y="189"/>
                  </a:lnTo>
                  <a:lnTo>
                    <a:pt x="0" y="189"/>
                  </a:lnTo>
                  <a:lnTo>
                    <a:pt x="75" y="226"/>
                  </a:lnTo>
                  <a:lnTo>
                    <a:pt x="151" y="189"/>
                  </a:lnTo>
                  <a:lnTo>
                    <a:pt x="114" y="189"/>
                  </a:lnTo>
                  <a:lnTo>
                    <a:pt x="114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677B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3462928" y="3045355"/>
              <a:ext cx="134370" cy="285742"/>
            </a:xfrm>
            <a:custGeom>
              <a:avLst/>
              <a:gdLst>
                <a:gd name="T0" fmla="*/ 38 w 151"/>
                <a:gd name="T1" fmla="*/ 0 h 226"/>
                <a:gd name="T2" fmla="*/ 38 w 151"/>
                <a:gd name="T3" fmla="*/ 189 h 226"/>
                <a:gd name="T4" fmla="*/ 0 w 151"/>
                <a:gd name="T5" fmla="*/ 189 h 226"/>
                <a:gd name="T6" fmla="*/ 75 w 151"/>
                <a:gd name="T7" fmla="*/ 226 h 226"/>
                <a:gd name="T8" fmla="*/ 151 w 151"/>
                <a:gd name="T9" fmla="*/ 189 h 226"/>
                <a:gd name="T10" fmla="*/ 114 w 151"/>
                <a:gd name="T11" fmla="*/ 189 h 226"/>
                <a:gd name="T12" fmla="*/ 114 w 151"/>
                <a:gd name="T13" fmla="*/ 0 h 226"/>
                <a:gd name="T14" fmla="*/ 38 w 151"/>
                <a:gd name="T15" fmla="*/ 0 h 2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1"/>
                <a:gd name="T25" fmla="*/ 0 h 226"/>
                <a:gd name="T26" fmla="*/ 151 w 151"/>
                <a:gd name="T27" fmla="*/ 226 h 2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1" h="226">
                  <a:moveTo>
                    <a:pt x="38" y="0"/>
                  </a:moveTo>
                  <a:lnTo>
                    <a:pt x="38" y="189"/>
                  </a:lnTo>
                  <a:lnTo>
                    <a:pt x="0" y="189"/>
                  </a:lnTo>
                  <a:lnTo>
                    <a:pt x="75" y="226"/>
                  </a:lnTo>
                  <a:lnTo>
                    <a:pt x="151" y="189"/>
                  </a:lnTo>
                  <a:lnTo>
                    <a:pt x="114" y="189"/>
                  </a:lnTo>
                  <a:lnTo>
                    <a:pt x="114" y="0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0" name="Line 190"/>
            <p:cNvSpPr>
              <a:spLocks noChangeShapeType="1"/>
            </p:cNvSpPr>
            <p:nvPr/>
          </p:nvSpPr>
          <p:spPr bwMode="auto">
            <a:xfrm>
              <a:off x="1619117" y="3888673"/>
              <a:ext cx="4226884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1" name="Line 191"/>
            <p:cNvSpPr>
              <a:spLocks noChangeShapeType="1"/>
            </p:cNvSpPr>
            <p:nvPr/>
          </p:nvSpPr>
          <p:spPr bwMode="auto">
            <a:xfrm>
              <a:off x="5666246" y="2320885"/>
              <a:ext cx="890" cy="1313655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2" name="Line 192"/>
            <p:cNvSpPr>
              <a:spLocks noChangeShapeType="1"/>
            </p:cNvSpPr>
            <p:nvPr/>
          </p:nvSpPr>
          <p:spPr bwMode="auto">
            <a:xfrm>
              <a:off x="1327239" y="2200772"/>
              <a:ext cx="4339007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3" name="Line 193"/>
            <p:cNvSpPr>
              <a:spLocks noChangeShapeType="1"/>
            </p:cNvSpPr>
            <p:nvPr/>
          </p:nvSpPr>
          <p:spPr bwMode="auto">
            <a:xfrm flipH="1" flipV="1">
              <a:off x="3758365" y="3779939"/>
              <a:ext cx="38264" cy="93562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6365684" y="2027556"/>
              <a:ext cx="539261" cy="1529858"/>
            </a:xfrm>
            <a:custGeom>
              <a:avLst/>
              <a:gdLst>
                <a:gd name="T0" fmla="*/ 0 w 606"/>
                <a:gd name="T1" fmla="*/ 606 h 1210"/>
                <a:gd name="T2" fmla="*/ 0 w 606"/>
                <a:gd name="T3" fmla="*/ 0 h 1210"/>
                <a:gd name="T4" fmla="*/ 606 w 606"/>
                <a:gd name="T5" fmla="*/ 0 h 1210"/>
                <a:gd name="T6" fmla="*/ 606 w 606"/>
                <a:gd name="T7" fmla="*/ 606 h 1210"/>
                <a:gd name="T8" fmla="*/ 304 w 606"/>
                <a:gd name="T9" fmla="*/ 1210 h 1210"/>
                <a:gd name="T10" fmla="*/ 0 w 606"/>
                <a:gd name="T11" fmla="*/ 606 h 12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6"/>
                <a:gd name="T19" fmla="*/ 0 h 1210"/>
                <a:gd name="T20" fmla="*/ 606 w 606"/>
                <a:gd name="T21" fmla="*/ 1210 h 12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6" h="1210">
                  <a:moveTo>
                    <a:pt x="0" y="606"/>
                  </a:moveTo>
                  <a:lnTo>
                    <a:pt x="0" y="0"/>
                  </a:lnTo>
                  <a:lnTo>
                    <a:pt x="606" y="0"/>
                  </a:lnTo>
                  <a:lnTo>
                    <a:pt x="606" y="606"/>
                  </a:lnTo>
                  <a:lnTo>
                    <a:pt x="304" y="1210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6339878" y="2461227"/>
              <a:ext cx="539261" cy="1529858"/>
            </a:xfrm>
            <a:custGeom>
              <a:avLst/>
              <a:gdLst>
                <a:gd name="T0" fmla="*/ 0 w 606"/>
                <a:gd name="T1" fmla="*/ 606 h 1210"/>
                <a:gd name="T2" fmla="*/ 0 w 606"/>
                <a:gd name="T3" fmla="*/ 0 h 1210"/>
                <a:gd name="T4" fmla="*/ 606 w 606"/>
                <a:gd name="T5" fmla="*/ 0 h 1210"/>
                <a:gd name="T6" fmla="*/ 606 w 606"/>
                <a:gd name="T7" fmla="*/ 606 h 1210"/>
                <a:gd name="T8" fmla="*/ 304 w 606"/>
                <a:gd name="T9" fmla="*/ 1210 h 1210"/>
                <a:gd name="T10" fmla="*/ 0 w 606"/>
                <a:gd name="T11" fmla="*/ 606 h 12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6"/>
                <a:gd name="T19" fmla="*/ 0 h 1210"/>
                <a:gd name="T20" fmla="*/ 606 w 606"/>
                <a:gd name="T21" fmla="*/ 1210 h 12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6" h="1210">
                  <a:moveTo>
                    <a:pt x="0" y="606"/>
                  </a:moveTo>
                  <a:lnTo>
                    <a:pt x="0" y="0"/>
                  </a:lnTo>
                  <a:lnTo>
                    <a:pt x="606" y="0"/>
                  </a:lnTo>
                  <a:lnTo>
                    <a:pt x="606" y="606"/>
                  </a:lnTo>
                  <a:lnTo>
                    <a:pt x="304" y="1210"/>
                  </a:lnTo>
                  <a:lnTo>
                    <a:pt x="0" y="606"/>
                  </a:lnTo>
                  <a:close/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6339878" y="2461227"/>
              <a:ext cx="539261" cy="766193"/>
            </a:xfrm>
            <a:custGeom>
              <a:avLst/>
              <a:gdLst>
                <a:gd name="T0" fmla="*/ 606 w 606"/>
                <a:gd name="T1" fmla="*/ 0 h 606"/>
                <a:gd name="T2" fmla="*/ 0 w 606"/>
                <a:gd name="T3" fmla="*/ 303 h 606"/>
                <a:gd name="T4" fmla="*/ 606 w 606"/>
                <a:gd name="T5" fmla="*/ 606 h 606"/>
                <a:gd name="T6" fmla="*/ 0 w 606"/>
                <a:gd name="T7" fmla="*/ 606 h 6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6"/>
                <a:gd name="T13" fmla="*/ 0 h 606"/>
                <a:gd name="T14" fmla="*/ 606 w 606"/>
                <a:gd name="T15" fmla="*/ 606 h 6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6" h="606">
                  <a:moveTo>
                    <a:pt x="606" y="0"/>
                  </a:moveTo>
                  <a:lnTo>
                    <a:pt x="0" y="303"/>
                  </a:lnTo>
                  <a:lnTo>
                    <a:pt x="606" y="606"/>
                  </a:lnTo>
                  <a:lnTo>
                    <a:pt x="0" y="606"/>
                  </a:ln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7" name="Line 197"/>
            <p:cNvSpPr>
              <a:spLocks noChangeShapeType="1"/>
            </p:cNvSpPr>
            <p:nvPr/>
          </p:nvSpPr>
          <p:spPr bwMode="auto">
            <a:xfrm>
              <a:off x="5935877" y="2396745"/>
              <a:ext cx="890" cy="217467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8" name="Line 198"/>
            <p:cNvSpPr>
              <a:spLocks noChangeShapeType="1"/>
            </p:cNvSpPr>
            <p:nvPr/>
          </p:nvSpPr>
          <p:spPr bwMode="auto">
            <a:xfrm>
              <a:off x="6025754" y="2410653"/>
              <a:ext cx="890" cy="75861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9" name="Line 199"/>
            <p:cNvSpPr>
              <a:spLocks noChangeShapeType="1"/>
            </p:cNvSpPr>
            <p:nvPr/>
          </p:nvSpPr>
          <p:spPr bwMode="auto">
            <a:xfrm>
              <a:off x="5935877" y="2614213"/>
              <a:ext cx="153948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0" name="Line 200"/>
            <p:cNvSpPr>
              <a:spLocks noChangeShapeType="1"/>
            </p:cNvSpPr>
            <p:nvPr/>
          </p:nvSpPr>
          <p:spPr bwMode="auto">
            <a:xfrm>
              <a:off x="6025754" y="2486514"/>
              <a:ext cx="153948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1" name="Line 201"/>
            <p:cNvSpPr>
              <a:spLocks noChangeShapeType="1"/>
            </p:cNvSpPr>
            <p:nvPr/>
          </p:nvSpPr>
          <p:spPr bwMode="auto">
            <a:xfrm>
              <a:off x="6096054" y="2614213"/>
              <a:ext cx="153948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2" name="Line 202"/>
            <p:cNvSpPr>
              <a:spLocks noChangeShapeType="1"/>
            </p:cNvSpPr>
            <p:nvPr/>
          </p:nvSpPr>
          <p:spPr bwMode="auto">
            <a:xfrm>
              <a:off x="6185931" y="2486514"/>
              <a:ext cx="153948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3" name="Line 203"/>
            <p:cNvSpPr>
              <a:spLocks noChangeShapeType="1"/>
            </p:cNvSpPr>
            <p:nvPr/>
          </p:nvSpPr>
          <p:spPr bwMode="auto">
            <a:xfrm>
              <a:off x="6185931" y="2614213"/>
              <a:ext cx="153948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4" name="Line 204"/>
            <p:cNvSpPr>
              <a:spLocks noChangeShapeType="1"/>
            </p:cNvSpPr>
            <p:nvPr/>
          </p:nvSpPr>
          <p:spPr bwMode="auto">
            <a:xfrm flipH="1">
              <a:off x="1619117" y="4144071"/>
              <a:ext cx="5439777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5" name="Line 205"/>
            <p:cNvSpPr>
              <a:spLocks noChangeShapeType="1"/>
            </p:cNvSpPr>
            <p:nvPr/>
          </p:nvSpPr>
          <p:spPr bwMode="auto">
            <a:xfrm flipH="1">
              <a:off x="1034472" y="4233839"/>
              <a:ext cx="6114298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" name="Line 206"/>
            <p:cNvSpPr>
              <a:spLocks noChangeShapeType="1"/>
            </p:cNvSpPr>
            <p:nvPr/>
          </p:nvSpPr>
          <p:spPr bwMode="auto">
            <a:xfrm>
              <a:off x="1529240" y="3894995"/>
              <a:ext cx="890" cy="249076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" name="Line 207"/>
            <p:cNvSpPr>
              <a:spLocks noChangeShapeType="1"/>
            </p:cNvSpPr>
            <p:nvPr/>
          </p:nvSpPr>
          <p:spPr bwMode="auto">
            <a:xfrm>
              <a:off x="1619117" y="3888673"/>
              <a:ext cx="890" cy="244019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8" name="Line 208"/>
            <p:cNvSpPr>
              <a:spLocks noChangeShapeType="1"/>
            </p:cNvSpPr>
            <p:nvPr/>
          </p:nvSpPr>
          <p:spPr bwMode="auto">
            <a:xfrm>
              <a:off x="1169732" y="3888673"/>
              <a:ext cx="359508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9" name="Line 209"/>
            <p:cNvSpPr>
              <a:spLocks noChangeShapeType="1"/>
            </p:cNvSpPr>
            <p:nvPr/>
          </p:nvSpPr>
          <p:spPr bwMode="auto">
            <a:xfrm flipH="1">
              <a:off x="1529240" y="3762238"/>
              <a:ext cx="22247" cy="11632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0" name="Line 210"/>
            <p:cNvSpPr>
              <a:spLocks noChangeShapeType="1"/>
            </p:cNvSpPr>
            <p:nvPr/>
          </p:nvSpPr>
          <p:spPr bwMode="auto">
            <a:xfrm>
              <a:off x="1597760" y="3762238"/>
              <a:ext cx="21357" cy="116320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1" name="Freeform 211"/>
            <p:cNvSpPr>
              <a:spLocks noEditPoints="1"/>
            </p:cNvSpPr>
            <p:nvPr/>
          </p:nvSpPr>
          <p:spPr bwMode="auto">
            <a:xfrm>
              <a:off x="3957695" y="4080853"/>
              <a:ext cx="179754" cy="280685"/>
            </a:xfrm>
            <a:custGeom>
              <a:avLst/>
              <a:gdLst>
                <a:gd name="T0" fmla="*/ 202 w 242"/>
                <a:gd name="T1" fmla="*/ 101 h 266"/>
                <a:gd name="T2" fmla="*/ 101 w 242"/>
                <a:gd name="T3" fmla="*/ 0 h 266"/>
                <a:gd name="T4" fmla="*/ 0 w 242"/>
                <a:gd name="T5" fmla="*/ 101 h 266"/>
                <a:gd name="T6" fmla="*/ 0 w 242"/>
                <a:gd name="T7" fmla="*/ 101 h 266"/>
                <a:gd name="T8" fmla="*/ 101 w 242"/>
                <a:gd name="T9" fmla="*/ 202 h 266"/>
                <a:gd name="T10" fmla="*/ 202 w 242"/>
                <a:gd name="T11" fmla="*/ 101 h 266"/>
                <a:gd name="T12" fmla="*/ 151 w 242"/>
                <a:gd name="T13" fmla="*/ 188 h 266"/>
                <a:gd name="T14" fmla="*/ 202 w 242"/>
                <a:gd name="T15" fmla="*/ 222 h 266"/>
                <a:gd name="T16" fmla="*/ 0 w 242"/>
                <a:gd name="T17" fmla="*/ 222 h 266"/>
                <a:gd name="T18" fmla="*/ 50 w 242"/>
                <a:gd name="T19" fmla="*/ 188 h 266"/>
                <a:gd name="T20" fmla="*/ 151 w 242"/>
                <a:gd name="T21" fmla="*/ 188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2"/>
                <a:gd name="T34" fmla="*/ 0 h 266"/>
                <a:gd name="T35" fmla="*/ 242 w 24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2" h="266">
                  <a:moveTo>
                    <a:pt x="242" y="121"/>
                  </a:move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lose/>
                  <a:moveTo>
                    <a:pt x="181" y="225"/>
                  </a:moveTo>
                  <a:lnTo>
                    <a:pt x="242" y="266"/>
                  </a:lnTo>
                  <a:lnTo>
                    <a:pt x="0" y="266"/>
                  </a:lnTo>
                  <a:lnTo>
                    <a:pt x="60" y="225"/>
                  </a:lnTo>
                  <a:cubicBezTo>
                    <a:pt x="97" y="247"/>
                    <a:pt x="144" y="247"/>
                    <a:pt x="181" y="22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2" name="Freeform 212"/>
            <p:cNvSpPr>
              <a:spLocks noEditPoints="1"/>
            </p:cNvSpPr>
            <p:nvPr/>
          </p:nvSpPr>
          <p:spPr bwMode="auto">
            <a:xfrm>
              <a:off x="3957695" y="4080853"/>
              <a:ext cx="179754" cy="280685"/>
            </a:xfrm>
            <a:custGeom>
              <a:avLst/>
              <a:gdLst>
                <a:gd name="T0" fmla="*/ 202 w 242"/>
                <a:gd name="T1" fmla="*/ 101 h 266"/>
                <a:gd name="T2" fmla="*/ 101 w 242"/>
                <a:gd name="T3" fmla="*/ 0 h 266"/>
                <a:gd name="T4" fmla="*/ 0 w 242"/>
                <a:gd name="T5" fmla="*/ 101 h 266"/>
                <a:gd name="T6" fmla="*/ 0 w 242"/>
                <a:gd name="T7" fmla="*/ 101 h 266"/>
                <a:gd name="T8" fmla="*/ 101 w 242"/>
                <a:gd name="T9" fmla="*/ 202 h 266"/>
                <a:gd name="T10" fmla="*/ 202 w 242"/>
                <a:gd name="T11" fmla="*/ 101 h 266"/>
                <a:gd name="T12" fmla="*/ 151 w 242"/>
                <a:gd name="T13" fmla="*/ 188 h 266"/>
                <a:gd name="T14" fmla="*/ 202 w 242"/>
                <a:gd name="T15" fmla="*/ 222 h 266"/>
                <a:gd name="T16" fmla="*/ 0 w 242"/>
                <a:gd name="T17" fmla="*/ 222 h 266"/>
                <a:gd name="T18" fmla="*/ 50 w 242"/>
                <a:gd name="T19" fmla="*/ 188 h 266"/>
                <a:gd name="T20" fmla="*/ 151 w 242"/>
                <a:gd name="T21" fmla="*/ 188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2"/>
                <a:gd name="T34" fmla="*/ 0 h 266"/>
                <a:gd name="T35" fmla="*/ 242 w 24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2" h="266">
                  <a:moveTo>
                    <a:pt x="242" y="121"/>
                  </a:moveTo>
                  <a:cubicBezTo>
                    <a:pt x="242" y="54"/>
                    <a:pt x="188" y="0"/>
                    <a:pt x="121" y="0"/>
                  </a:cubicBezTo>
                  <a:cubicBezTo>
                    <a:pt x="54" y="0"/>
                    <a:pt x="0" y="54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lose/>
                  <a:moveTo>
                    <a:pt x="181" y="225"/>
                  </a:moveTo>
                  <a:lnTo>
                    <a:pt x="242" y="266"/>
                  </a:lnTo>
                  <a:lnTo>
                    <a:pt x="0" y="266"/>
                  </a:lnTo>
                  <a:lnTo>
                    <a:pt x="60" y="225"/>
                  </a:lnTo>
                  <a:cubicBezTo>
                    <a:pt x="97" y="247"/>
                    <a:pt x="144" y="247"/>
                    <a:pt x="181" y="225"/>
                  </a:cubicBezTo>
                  <a:close/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3" name="Freeform 213"/>
            <p:cNvSpPr>
              <a:spLocks noEditPoints="1"/>
            </p:cNvSpPr>
            <p:nvPr/>
          </p:nvSpPr>
          <p:spPr bwMode="auto">
            <a:xfrm>
              <a:off x="3998630" y="4080853"/>
              <a:ext cx="183313" cy="127699"/>
            </a:xfrm>
            <a:custGeom>
              <a:avLst/>
              <a:gdLst>
                <a:gd name="T0" fmla="*/ 206 w 206"/>
                <a:gd name="T1" fmla="*/ 101 h 101"/>
                <a:gd name="T2" fmla="*/ 101 w 206"/>
                <a:gd name="T3" fmla="*/ 101 h 101"/>
                <a:gd name="T4" fmla="*/ 55 w 206"/>
                <a:gd name="T5" fmla="*/ 0 h 101"/>
                <a:gd name="T6" fmla="*/ 0 w 206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101"/>
                <a:gd name="T14" fmla="*/ 206 w 206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101">
                  <a:moveTo>
                    <a:pt x="206" y="101"/>
                  </a:moveTo>
                  <a:lnTo>
                    <a:pt x="101" y="101"/>
                  </a:lnTo>
                  <a:moveTo>
                    <a:pt x="55" y="0"/>
                  </a:moveTo>
                  <a:lnTo>
                    <a:pt x="0" y="0"/>
                  </a:ln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4047572" y="4136485"/>
              <a:ext cx="50723" cy="145400"/>
            </a:xfrm>
            <a:custGeom>
              <a:avLst/>
              <a:gdLst>
                <a:gd name="T0" fmla="*/ 57 w 57"/>
                <a:gd name="T1" fmla="*/ 0 h 115"/>
                <a:gd name="T2" fmla="*/ 0 w 57"/>
                <a:gd name="T3" fmla="*/ 57 h 115"/>
                <a:gd name="T4" fmla="*/ 57 w 57"/>
                <a:gd name="T5" fmla="*/ 115 h 115"/>
                <a:gd name="T6" fmla="*/ 57 w 57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15"/>
                <a:gd name="T14" fmla="*/ 57 w 57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15">
                  <a:moveTo>
                    <a:pt x="57" y="0"/>
                  </a:moveTo>
                  <a:lnTo>
                    <a:pt x="0" y="57"/>
                  </a:lnTo>
                  <a:lnTo>
                    <a:pt x="57" y="1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5" name="Freeform 215"/>
            <p:cNvSpPr>
              <a:spLocks/>
            </p:cNvSpPr>
            <p:nvPr/>
          </p:nvSpPr>
          <p:spPr bwMode="auto">
            <a:xfrm>
              <a:off x="3957695" y="4008786"/>
              <a:ext cx="50723" cy="145400"/>
            </a:xfrm>
            <a:custGeom>
              <a:avLst/>
              <a:gdLst>
                <a:gd name="T0" fmla="*/ 57 w 57"/>
                <a:gd name="T1" fmla="*/ 0 h 115"/>
                <a:gd name="T2" fmla="*/ 0 w 57"/>
                <a:gd name="T3" fmla="*/ 57 h 115"/>
                <a:gd name="T4" fmla="*/ 57 w 57"/>
                <a:gd name="T5" fmla="*/ 115 h 115"/>
                <a:gd name="T6" fmla="*/ 57 w 57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15"/>
                <a:gd name="T14" fmla="*/ 57 w 57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15">
                  <a:moveTo>
                    <a:pt x="57" y="0"/>
                  </a:moveTo>
                  <a:lnTo>
                    <a:pt x="0" y="57"/>
                  </a:lnTo>
                  <a:lnTo>
                    <a:pt x="57" y="11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1439363" y="3667412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1439363" y="3667412"/>
              <a:ext cx="32035" cy="44252"/>
            </a:xfrm>
            <a:custGeom>
              <a:avLst/>
              <a:gdLst>
                <a:gd name="T0" fmla="*/ 0 w 36"/>
                <a:gd name="T1" fmla="*/ 17 h 35"/>
                <a:gd name="T2" fmla="*/ 17 w 36"/>
                <a:gd name="T3" fmla="*/ 0 h 35"/>
                <a:gd name="T4" fmla="*/ 36 w 36"/>
                <a:gd name="T5" fmla="*/ 17 h 35"/>
                <a:gd name="T6" fmla="*/ 36 w 36"/>
                <a:gd name="T7" fmla="*/ 17 h 35"/>
                <a:gd name="T8" fmla="*/ 17 w 36"/>
                <a:gd name="T9" fmla="*/ 35 h 35"/>
                <a:gd name="T10" fmla="*/ 0 w 36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6" y="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7"/>
                    <a:pt x="27" y="35"/>
                    <a:pt x="17" y="35"/>
                  </a:cubicBezTo>
                  <a:cubicBezTo>
                    <a:pt x="8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8" name="Freeform 218"/>
            <p:cNvSpPr>
              <a:spLocks/>
            </p:cNvSpPr>
            <p:nvPr/>
          </p:nvSpPr>
          <p:spPr bwMode="auto">
            <a:xfrm>
              <a:off x="1490975" y="3571322"/>
              <a:ext cx="3203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6 w 42"/>
                <a:gd name="T5" fmla="*/ 18 h 42"/>
                <a:gd name="T6" fmla="*/ 36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9" name="Freeform 219"/>
            <p:cNvSpPr>
              <a:spLocks/>
            </p:cNvSpPr>
            <p:nvPr/>
          </p:nvSpPr>
          <p:spPr bwMode="auto">
            <a:xfrm>
              <a:off x="1490975" y="3571322"/>
              <a:ext cx="32035" cy="44252"/>
            </a:xfrm>
            <a:custGeom>
              <a:avLst/>
              <a:gdLst>
                <a:gd name="T0" fmla="*/ 0 w 36"/>
                <a:gd name="T1" fmla="*/ 17 h 35"/>
                <a:gd name="T2" fmla="*/ 18 w 36"/>
                <a:gd name="T3" fmla="*/ 0 h 35"/>
                <a:gd name="T4" fmla="*/ 36 w 36"/>
                <a:gd name="T5" fmla="*/ 17 h 35"/>
                <a:gd name="T6" fmla="*/ 36 w 36"/>
                <a:gd name="T7" fmla="*/ 17 h 35"/>
                <a:gd name="T8" fmla="*/ 18 w 36"/>
                <a:gd name="T9" fmla="*/ 35 h 35"/>
                <a:gd name="T10" fmla="*/ 0 w 36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7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0" name="Freeform 220"/>
            <p:cNvSpPr>
              <a:spLocks/>
            </p:cNvSpPr>
            <p:nvPr/>
          </p:nvSpPr>
          <p:spPr bwMode="auto">
            <a:xfrm>
              <a:off x="1551486" y="3667412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2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2"/>
                    <a:pt x="22" y="42"/>
                  </a:cubicBezTo>
                  <a:cubicBezTo>
                    <a:pt x="10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1" name="Freeform 221"/>
            <p:cNvSpPr>
              <a:spLocks/>
            </p:cNvSpPr>
            <p:nvPr/>
          </p:nvSpPr>
          <p:spPr bwMode="auto">
            <a:xfrm>
              <a:off x="1551486" y="3667412"/>
              <a:ext cx="32035" cy="44252"/>
            </a:xfrm>
            <a:custGeom>
              <a:avLst/>
              <a:gdLst>
                <a:gd name="T0" fmla="*/ 0 w 36"/>
                <a:gd name="T1" fmla="*/ 17 h 35"/>
                <a:gd name="T2" fmla="*/ 18 w 36"/>
                <a:gd name="T3" fmla="*/ 0 h 35"/>
                <a:gd name="T4" fmla="*/ 36 w 36"/>
                <a:gd name="T5" fmla="*/ 17 h 35"/>
                <a:gd name="T6" fmla="*/ 36 w 36"/>
                <a:gd name="T7" fmla="*/ 17 h 35"/>
                <a:gd name="T8" fmla="*/ 18 w 36"/>
                <a:gd name="T9" fmla="*/ 35 h 35"/>
                <a:gd name="T10" fmla="*/ 0 w 36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7"/>
                  </a:move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1587971" y="3527070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1587971" y="3527070"/>
              <a:ext cx="31145" cy="44252"/>
            </a:xfrm>
            <a:custGeom>
              <a:avLst/>
              <a:gdLst>
                <a:gd name="T0" fmla="*/ 0 w 35"/>
                <a:gd name="T1" fmla="*/ 17 h 35"/>
                <a:gd name="T2" fmla="*/ 18 w 35"/>
                <a:gd name="T3" fmla="*/ 0 h 35"/>
                <a:gd name="T4" fmla="*/ 35 w 35"/>
                <a:gd name="T5" fmla="*/ 17 h 35"/>
                <a:gd name="T6" fmla="*/ 35 w 35"/>
                <a:gd name="T7" fmla="*/ 17 h 35"/>
                <a:gd name="T8" fmla="*/ 18 w 35"/>
                <a:gd name="T9" fmla="*/ 35 h 35"/>
                <a:gd name="T10" fmla="*/ 0 w 35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7"/>
                  </a:move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5" y="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1649372" y="3653505"/>
              <a:ext cx="31145" cy="45516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6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2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1649372" y="3653505"/>
              <a:ext cx="31145" cy="45516"/>
            </a:xfrm>
            <a:custGeom>
              <a:avLst/>
              <a:gdLst>
                <a:gd name="T0" fmla="*/ 0 w 35"/>
                <a:gd name="T1" fmla="*/ 18 h 36"/>
                <a:gd name="T2" fmla="*/ 17 w 35"/>
                <a:gd name="T3" fmla="*/ 0 h 36"/>
                <a:gd name="T4" fmla="*/ 35 w 35"/>
                <a:gd name="T5" fmla="*/ 18 h 36"/>
                <a:gd name="T6" fmla="*/ 35 w 35"/>
                <a:gd name="T7" fmla="*/ 18 h 36"/>
                <a:gd name="T8" fmla="*/ 17 w 35"/>
                <a:gd name="T9" fmla="*/ 36 h 36"/>
                <a:gd name="T10" fmla="*/ 0 w 35"/>
                <a:gd name="T11" fmla="*/ 1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8"/>
                    <a:pt x="26" y="36"/>
                    <a:pt x="17" y="36"/>
                  </a:cubicBezTo>
                  <a:cubicBezTo>
                    <a:pt x="7" y="36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1671619" y="3539714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1671619" y="3539714"/>
              <a:ext cx="31145" cy="44252"/>
            </a:xfrm>
            <a:custGeom>
              <a:avLst/>
              <a:gdLst>
                <a:gd name="T0" fmla="*/ 0 w 35"/>
                <a:gd name="T1" fmla="*/ 17 h 35"/>
                <a:gd name="T2" fmla="*/ 17 w 35"/>
                <a:gd name="T3" fmla="*/ 0 h 35"/>
                <a:gd name="T4" fmla="*/ 35 w 35"/>
                <a:gd name="T5" fmla="*/ 17 h 35"/>
                <a:gd name="T6" fmla="*/ 35 w 35"/>
                <a:gd name="T7" fmla="*/ 17 h 35"/>
                <a:gd name="T8" fmla="*/ 17 w 35"/>
                <a:gd name="T9" fmla="*/ 35 h 35"/>
                <a:gd name="T10" fmla="*/ 0 w 35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7"/>
                  </a:moveTo>
                  <a:cubicBezTo>
                    <a:pt x="0" y="7"/>
                    <a:pt x="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ubicBezTo>
                    <a:pt x="7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1484746" y="3462589"/>
              <a:ext cx="31145" cy="45516"/>
            </a:xfrm>
            <a:custGeom>
              <a:avLst/>
              <a:gdLst>
                <a:gd name="T0" fmla="*/ 0 w 42"/>
                <a:gd name="T1" fmla="*/ 18 h 43"/>
                <a:gd name="T2" fmla="*/ 18 w 42"/>
                <a:gd name="T3" fmla="*/ 0 h 43"/>
                <a:gd name="T4" fmla="*/ 35 w 42"/>
                <a:gd name="T5" fmla="*/ 18 h 43"/>
                <a:gd name="T6" fmla="*/ 35 w 42"/>
                <a:gd name="T7" fmla="*/ 18 h 43"/>
                <a:gd name="T8" fmla="*/ 18 w 42"/>
                <a:gd name="T9" fmla="*/ 36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21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3" y="43"/>
                    <a:pt x="21" y="43"/>
                  </a:cubicBezTo>
                  <a:cubicBezTo>
                    <a:pt x="9" y="43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1484746" y="3462589"/>
              <a:ext cx="31145" cy="45516"/>
            </a:xfrm>
            <a:custGeom>
              <a:avLst/>
              <a:gdLst>
                <a:gd name="T0" fmla="*/ 0 w 35"/>
                <a:gd name="T1" fmla="*/ 17 h 36"/>
                <a:gd name="T2" fmla="*/ 17 w 35"/>
                <a:gd name="T3" fmla="*/ 0 h 36"/>
                <a:gd name="T4" fmla="*/ 35 w 35"/>
                <a:gd name="T5" fmla="*/ 17 h 36"/>
                <a:gd name="T6" fmla="*/ 35 w 35"/>
                <a:gd name="T7" fmla="*/ 17 h 36"/>
                <a:gd name="T8" fmla="*/ 17 w 35"/>
                <a:gd name="T9" fmla="*/ 36 h 36"/>
                <a:gd name="T10" fmla="*/ 0 w 35"/>
                <a:gd name="T11" fmla="*/ 1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7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7"/>
                    <a:pt x="27" y="36"/>
                    <a:pt x="17" y="36"/>
                  </a:cubicBezTo>
                  <a:cubicBezTo>
                    <a:pt x="7" y="36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0" name="Freeform 230"/>
            <p:cNvSpPr>
              <a:spLocks/>
            </p:cNvSpPr>
            <p:nvPr/>
          </p:nvSpPr>
          <p:spPr bwMode="auto">
            <a:xfrm>
              <a:off x="1558605" y="3844421"/>
              <a:ext cx="3203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6 w 42"/>
                <a:gd name="T5" fmla="*/ 18 h 42"/>
                <a:gd name="T6" fmla="*/ 36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2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1" name="Freeform 231"/>
            <p:cNvSpPr>
              <a:spLocks/>
            </p:cNvSpPr>
            <p:nvPr/>
          </p:nvSpPr>
          <p:spPr bwMode="auto">
            <a:xfrm>
              <a:off x="1558605" y="3844421"/>
              <a:ext cx="32035" cy="44252"/>
            </a:xfrm>
            <a:custGeom>
              <a:avLst/>
              <a:gdLst>
                <a:gd name="T0" fmla="*/ 0 w 36"/>
                <a:gd name="T1" fmla="*/ 18 h 35"/>
                <a:gd name="T2" fmla="*/ 18 w 36"/>
                <a:gd name="T3" fmla="*/ 0 h 35"/>
                <a:gd name="T4" fmla="*/ 36 w 36"/>
                <a:gd name="T5" fmla="*/ 18 h 35"/>
                <a:gd name="T6" fmla="*/ 36 w 36"/>
                <a:gd name="T7" fmla="*/ 18 h 35"/>
                <a:gd name="T8" fmla="*/ 18 w 36"/>
                <a:gd name="T9" fmla="*/ 35 h 35"/>
                <a:gd name="T10" fmla="*/ 0 w 36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8"/>
                  </a:moveTo>
                  <a:cubicBezTo>
                    <a:pt x="0" y="9"/>
                    <a:pt x="8" y="0"/>
                    <a:pt x="18" y="0"/>
                  </a:cubicBezTo>
                  <a:cubicBezTo>
                    <a:pt x="27" y="0"/>
                    <a:pt x="36" y="9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8"/>
                    <a:pt x="27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1551486" y="4080853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2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2"/>
                    <a:pt x="22" y="42"/>
                  </a:cubicBezTo>
                  <a:cubicBezTo>
                    <a:pt x="10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1551486" y="4080853"/>
              <a:ext cx="32035" cy="44252"/>
            </a:xfrm>
            <a:custGeom>
              <a:avLst/>
              <a:gdLst>
                <a:gd name="T0" fmla="*/ 0 w 36"/>
                <a:gd name="T1" fmla="*/ 18 h 35"/>
                <a:gd name="T2" fmla="*/ 18 w 36"/>
                <a:gd name="T3" fmla="*/ 0 h 35"/>
                <a:gd name="T4" fmla="*/ 36 w 36"/>
                <a:gd name="T5" fmla="*/ 18 h 35"/>
                <a:gd name="T6" fmla="*/ 36 w 36"/>
                <a:gd name="T7" fmla="*/ 18 h 35"/>
                <a:gd name="T8" fmla="*/ 18 w 36"/>
                <a:gd name="T9" fmla="*/ 35 h 35"/>
                <a:gd name="T10" fmla="*/ 0 w 36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1879849" y="4164300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2"/>
                    <a:pt x="33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5" name="Freeform 235"/>
            <p:cNvSpPr>
              <a:spLocks/>
            </p:cNvSpPr>
            <p:nvPr/>
          </p:nvSpPr>
          <p:spPr bwMode="auto">
            <a:xfrm>
              <a:off x="1879849" y="4164300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8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8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6" name="Freeform 236"/>
            <p:cNvSpPr>
              <a:spLocks/>
            </p:cNvSpPr>
            <p:nvPr/>
          </p:nvSpPr>
          <p:spPr bwMode="auto">
            <a:xfrm>
              <a:off x="2801754" y="4164300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7" name="Freeform 237"/>
            <p:cNvSpPr>
              <a:spLocks/>
            </p:cNvSpPr>
            <p:nvPr/>
          </p:nvSpPr>
          <p:spPr bwMode="auto">
            <a:xfrm>
              <a:off x="2801754" y="4164300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8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8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8" name="Freeform 238"/>
            <p:cNvSpPr>
              <a:spLocks/>
            </p:cNvSpPr>
            <p:nvPr/>
          </p:nvSpPr>
          <p:spPr bwMode="auto">
            <a:xfrm>
              <a:off x="4397291" y="4164300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2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2"/>
                    <a:pt x="33" y="42"/>
                    <a:pt x="22" y="42"/>
                  </a:cubicBezTo>
                  <a:cubicBezTo>
                    <a:pt x="10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9" name="Freeform 239"/>
            <p:cNvSpPr>
              <a:spLocks/>
            </p:cNvSpPr>
            <p:nvPr/>
          </p:nvSpPr>
          <p:spPr bwMode="auto">
            <a:xfrm>
              <a:off x="4397291" y="4164300"/>
              <a:ext cx="32035" cy="44252"/>
            </a:xfrm>
            <a:custGeom>
              <a:avLst/>
              <a:gdLst>
                <a:gd name="T0" fmla="*/ 0 w 36"/>
                <a:gd name="T1" fmla="*/ 18 h 35"/>
                <a:gd name="T2" fmla="*/ 19 w 36"/>
                <a:gd name="T3" fmla="*/ 0 h 35"/>
                <a:gd name="T4" fmla="*/ 36 w 36"/>
                <a:gd name="T5" fmla="*/ 18 h 35"/>
                <a:gd name="T6" fmla="*/ 36 w 36"/>
                <a:gd name="T7" fmla="*/ 18 h 35"/>
                <a:gd name="T8" fmla="*/ 19 w 36"/>
                <a:gd name="T9" fmla="*/ 35 h 35"/>
                <a:gd name="T10" fmla="*/ 0 w 36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8"/>
                  </a:moveTo>
                  <a:cubicBezTo>
                    <a:pt x="0" y="8"/>
                    <a:pt x="9" y="0"/>
                    <a:pt x="19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7"/>
                    <a:pt x="28" y="35"/>
                    <a:pt x="19" y="35"/>
                  </a:cubicBezTo>
                  <a:cubicBezTo>
                    <a:pt x="9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0" name="Freeform 240"/>
            <p:cNvSpPr>
              <a:spLocks/>
            </p:cNvSpPr>
            <p:nvPr/>
          </p:nvSpPr>
          <p:spPr bwMode="auto">
            <a:xfrm>
              <a:off x="5350342" y="4164300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2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2"/>
                    <a:pt x="33" y="42"/>
                    <a:pt x="22" y="42"/>
                  </a:cubicBezTo>
                  <a:cubicBezTo>
                    <a:pt x="10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5350342" y="4164300"/>
              <a:ext cx="32035" cy="44252"/>
            </a:xfrm>
            <a:custGeom>
              <a:avLst/>
              <a:gdLst>
                <a:gd name="T0" fmla="*/ 0 w 36"/>
                <a:gd name="T1" fmla="*/ 18 h 35"/>
                <a:gd name="T2" fmla="*/ 19 w 36"/>
                <a:gd name="T3" fmla="*/ 0 h 35"/>
                <a:gd name="T4" fmla="*/ 36 w 36"/>
                <a:gd name="T5" fmla="*/ 18 h 35"/>
                <a:gd name="T6" fmla="*/ 36 w 36"/>
                <a:gd name="T7" fmla="*/ 18 h 35"/>
                <a:gd name="T8" fmla="*/ 19 w 36"/>
                <a:gd name="T9" fmla="*/ 35 h 35"/>
                <a:gd name="T10" fmla="*/ 0 w 36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8"/>
                  </a:moveTo>
                  <a:cubicBezTo>
                    <a:pt x="0" y="8"/>
                    <a:pt x="9" y="0"/>
                    <a:pt x="19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7"/>
                    <a:pt x="28" y="35"/>
                    <a:pt x="19" y="35"/>
                  </a:cubicBezTo>
                  <a:cubicBezTo>
                    <a:pt x="9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2" name="Freeform 242"/>
            <p:cNvSpPr>
              <a:spLocks/>
            </p:cNvSpPr>
            <p:nvPr/>
          </p:nvSpPr>
          <p:spPr bwMode="auto">
            <a:xfrm>
              <a:off x="6218856" y="4164300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6218856" y="4164300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8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8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7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4271820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4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4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4271820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4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4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4529882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0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0 w 74"/>
                <a:gd name="T39" fmla="*/ 51 h 74"/>
                <a:gd name="T40" fmla="*/ 67 w 74"/>
                <a:gd name="T41" fmla="*/ 58 h 74"/>
                <a:gd name="T42" fmla="*/ 62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4529882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0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0 w 74"/>
                <a:gd name="T39" fmla="*/ 51 h 74"/>
                <a:gd name="T40" fmla="*/ 67 w 74"/>
                <a:gd name="T41" fmla="*/ 58 h 74"/>
                <a:gd name="T42" fmla="*/ 62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8" name="Freeform 248"/>
            <p:cNvSpPr>
              <a:spLocks/>
            </p:cNvSpPr>
            <p:nvPr/>
          </p:nvSpPr>
          <p:spPr bwMode="auto">
            <a:xfrm>
              <a:off x="4754129" y="2296862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7 h 74"/>
                <a:gd name="T8" fmla="*/ 10 w 75"/>
                <a:gd name="T9" fmla="*/ 10 h 74"/>
                <a:gd name="T10" fmla="*/ 17 w 75"/>
                <a:gd name="T11" fmla="*/ 7 h 74"/>
                <a:gd name="T12" fmla="*/ 24 w 75"/>
                <a:gd name="T13" fmla="*/ 2 h 74"/>
                <a:gd name="T14" fmla="*/ 30 w 75"/>
                <a:gd name="T15" fmla="*/ 0 h 74"/>
                <a:gd name="T16" fmla="*/ 36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7 h 74"/>
                <a:gd name="T24" fmla="*/ 63 w 75"/>
                <a:gd name="T25" fmla="*/ 10 h 74"/>
                <a:gd name="T26" fmla="*/ 68 w 75"/>
                <a:gd name="T27" fmla="*/ 17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5 h 74"/>
                <a:gd name="T38" fmla="*/ 71 w 75"/>
                <a:gd name="T39" fmla="*/ 51 h 74"/>
                <a:gd name="T40" fmla="*/ 68 w 75"/>
                <a:gd name="T41" fmla="*/ 58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0 h 74"/>
                <a:gd name="T48" fmla="*/ 45 w 75"/>
                <a:gd name="T49" fmla="*/ 74 h 74"/>
                <a:gd name="T50" fmla="*/ 36 w 75"/>
                <a:gd name="T51" fmla="*/ 74 h 74"/>
                <a:gd name="T52" fmla="*/ 30 w 75"/>
                <a:gd name="T53" fmla="*/ 74 h 74"/>
                <a:gd name="T54" fmla="*/ 24 w 75"/>
                <a:gd name="T55" fmla="*/ 70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8 h 74"/>
                <a:gd name="T62" fmla="*/ 4 w 75"/>
                <a:gd name="T63" fmla="*/ 51 h 74"/>
                <a:gd name="T64" fmla="*/ 0 w 75"/>
                <a:gd name="T65" fmla="*/ 45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4754129" y="2296862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7 h 74"/>
                <a:gd name="T8" fmla="*/ 10 w 75"/>
                <a:gd name="T9" fmla="*/ 10 h 74"/>
                <a:gd name="T10" fmla="*/ 17 w 75"/>
                <a:gd name="T11" fmla="*/ 7 h 74"/>
                <a:gd name="T12" fmla="*/ 24 w 75"/>
                <a:gd name="T13" fmla="*/ 2 h 74"/>
                <a:gd name="T14" fmla="*/ 30 w 75"/>
                <a:gd name="T15" fmla="*/ 0 h 74"/>
                <a:gd name="T16" fmla="*/ 36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7 h 74"/>
                <a:gd name="T24" fmla="*/ 63 w 75"/>
                <a:gd name="T25" fmla="*/ 10 h 74"/>
                <a:gd name="T26" fmla="*/ 68 w 75"/>
                <a:gd name="T27" fmla="*/ 17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5 h 74"/>
                <a:gd name="T38" fmla="*/ 71 w 75"/>
                <a:gd name="T39" fmla="*/ 51 h 74"/>
                <a:gd name="T40" fmla="*/ 68 w 75"/>
                <a:gd name="T41" fmla="*/ 58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0 h 74"/>
                <a:gd name="T48" fmla="*/ 45 w 75"/>
                <a:gd name="T49" fmla="*/ 74 h 74"/>
                <a:gd name="T50" fmla="*/ 36 w 75"/>
                <a:gd name="T51" fmla="*/ 74 h 74"/>
                <a:gd name="T52" fmla="*/ 30 w 75"/>
                <a:gd name="T53" fmla="*/ 74 h 74"/>
                <a:gd name="T54" fmla="*/ 24 w 75"/>
                <a:gd name="T55" fmla="*/ 70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8 h 74"/>
                <a:gd name="T62" fmla="*/ 4 w 75"/>
                <a:gd name="T63" fmla="*/ 51 h 74"/>
                <a:gd name="T64" fmla="*/ 0 w 75"/>
                <a:gd name="T65" fmla="*/ 45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4979266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0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4979266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0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5114527" y="2298126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29 h 74"/>
                <a:gd name="T4" fmla="*/ 3 w 73"/>
                <a:gd name="T5" fmla="*/ 24 h 74"/>
                <a:gd name="T6" fmla="*/ 6 w 73"/>
                <a:gd name="T7" fmla="*/ 17 h 74"/>
                <a:gd name="T8" fmla="*/ 10 w 73"/>
                <a:gd name="T9" fmla="*/ 10 h 74"/>
                <a:gd name="T10" fmla="*/ 16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7 w 73"/>
                <a:gd name="T23" fmla="*/ 7 h 74"/>
                <a:gd name="T24" fmla="*/ 62 w 73"/>
                <a:gd name="T25" fmla="*/ 10 h 74"/>
                <a:gd name="T26" fmla="*/ 67 w 73"/>
                <a:gd name="T27" fmla="*/ 17 h 74"/>
                <a:gd name="T28" fmla="*/ 70 w 73"/>
                <a:gd name="T29" fmla="*/ 24 h 74"/>
                <a:gd name="T30" fmla="*/ 73 w 73"/>
                <a:gd name="T31" fmla="*/ 29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4 h 74"/>
                <a:gd name="T38" fmla="*/ 70 w 73"/>
                <a:gd name="T39" fmla="*/ 51 h 74"/>
                <a:gd name="T40" fmla="*/ 67 w 73"/>
                <a:gd name="T41" fmla="*/ 58 h 74"/>
                <a:gd name="T42" fmla="*/ 62 w 73"/>
                <a:gd name="T43" fmla="*/ 63 h 74"/>
                <a:gd name="T44" fmla="*/ 57 w 73"/>
                <a:gd name="T45" fmla="*/ 68 h 74"/>
                <a:gd name="T46" fmla="*/ 51 w 73"/>
                <a:gd name="T47" fmla="*/ 70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0 h 74"/>
                <a:gd name="T56" fmla="*/ 16 w 73"/>
                <a:gd name="T57" fmla="*/ 68 h 74"/>
                <a:gd name="T58" fmla="*/ 10 w 73"/>
                <a:gd name="T59" fmla="*/ 63 h 74"/>
                <a:gd name="T60" fmla="*/ 6 w 73"/>
                <a:gd name="T61" fmla="*/ 58 h 74"/>
                <a:gd name="T62" fmla="*/ 3 w 73"/>
                <a:gd name="T63" fmla="*/ 51 h 74"/>
                <a:gd name="T64" fmla="*/ 0 w 73"/>
                <a:gd name="T65" fmla="*/ 44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29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4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3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0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3" name="Freeform 253"/>
            <p:cNvSpPr>
              <a:spLocks/>
            </p:cNvSpPr>
            <p:nvPr/>
          </p:nvSpPr>
          <p:spPr bwMode="auto">
            <a:xfrm>
              <a:off x="5114527" y="2298126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29 h 74"/>
                <a:gd name="T4" fmla="*/ 3 w 73"/>
                <a:gd name="T5" fmla="*/ 24 h 74"/>
                <a:gd name="T6" fmla="*/ 6 w 73"/>
                <a:gd name="T7" fmla="*/ 17 h 74"/>
                <a:gd name="T8" fmla="*/ 10 w 73"/>
                <a:gd name="T9" fmla="*/ 10 h 74"/>
                <a:gd name="T10" fmla="*/ 16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7 w 73"/>
                <a:gd name="T23" fmla="*/ 7 h 74"/>
                <a:gd name="T24" fmla="*/ 62 w 73"/>
                <a:gd name="T25" fmla="*/ 10 h 74"/>
                <a:gd name="T26" fmla="*/ 67 w 73"/>
                <a:gd name="T27" fmla="*/ 17 h 74"/>
                <a:gd name="T28" fmla="*/ 70 w 73"/>
                <a:gd name="T29" fmla="*/ 24 h 74"/>
                <a:gd name="T30" fmla="*/ 73 w 73"/>
                <a:gd name="T31" fmla="*/ 29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4 h 74"/>
                <a:gd name="T38" fmla="*/ 70 w 73"/>
                <a:gd name="T39" fmla="*/ 51 h 74"/>
                <a:gd name="T40" fmla="*/ 67 w 73"/>
                <a:gd name="T41" fmla="*/ 58 h 74"/>
                <a:gd name="T42" fmla="*/ 62 w 73"/>
                <a:gd name="T43" fmla="*/ 63 h 74"/>
                <a:gd name="T44" fmla="*/ 57 w 73"/>
                <a:gd name="T45" fmla="*/ 68 h 74"/>
                <a:gd name="T46" fmla="*/ 51 w 73"/>
                <a:gd name="T47" fmla="*/ 70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0 h 74"/>
                <a:gd name="T56" fmla="*/ 16 w 73"/>
                <a:gd name="T57" fmla="*/ 68 h 74"/>
                <a:gd name="T58" fmla="*/ 10 w 73"/>
                <a:gd name="T59" fmla="*/ 63 h 74"/>
                <a:gd name="T60" fmla="*/ 6 w 73"/>
                <a:gd name="T61" fmla="*/ 58 h 74"/>
                <a:gd name="T62" fmla="*/ 3 w 73"/>
                <a:gd name="T63" fmla="*/ 51 h 74"/>
                <a:gd name="T64" fmla="*/ 0 w 73"/>
                <a:gd name="T65" fmla="*/ 44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29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4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3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0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5260465" y="2315827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6 h 74"/>
                <a:gd name="T8" fmla="*/ 10 w 75"/>
                <a:gd name="T9" fmla="*/ 10 h 74"/>
                <a:gd name="T10" fmla="*/ 17 w 75"/>
                <a:gd name="T11" fmla="*/ 6 h 74"/>
                <a:gd name="T12" fmla="*/ 24 w 75"/>
                <a:gd name="T13" fmla="*/ 2 h 74"/>
                <a:gd name="T14" fmla="*/ 30 w 75"/>
                <a:gd name="T15" fmla="*/ 0 h 74"/>
                <a:gd name="T16" fmla="*/ 37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6 h 74"/>
                <a:gd name="T24" fmla="*/ 63 w 75"/>
                <a:gd name="T25" fmla="*/ 10 h 74"/>
                <a:gd name="T26" fmla="*/ 68 w 75"/>
                <a:gd name="T27" fmla="*/ 16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4 h 74"/>
                <a:gd name="T38" fmla="*/ 71 w 75"/>
                <a:gd name="T39" fmla="*/ 50 h 74"/>
                <a:gd name="T40" fmla="*/ 68 w 75"/>
                <a:gd name="T41" fmla="*/ 57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0 h 74"/>
                <a:gd name="T48" fmla="*/ 45 w 75"/>
                <a:gd name="T49" fmla="*/ 74 h 74"/>
                <a:gd name="T50" fmla="*/ 37 w 75"/>
                <a:gd name="T51" fmla="*/ 74 h 74"/>
                <a:gd name="T52" fmla="*/ 30 w 75"/>
                <a:gd name="T53" fmla="*/ 74 h 74"/>
                <a:gd name="T54" fmla="*/ 24 w 75"/>
                <a:gd name="T55" fmla="*/ 70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7 h 74"/>
                <a:gd name="T62" fmla="*/ 4 w 75"/>
                <a:gd name="T63" fmla="*/ 50 h 74"/>
                <a:gd name="T64" fmla="*/ 0 w 75"/>
                <a:gd name="T65" fmla="*/ 44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4"/>
                  </a:lnTo>
                  <a:lnTo>
                    <a:pt x="71" y="50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5260465" y="2315827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6 h 74"/>
                <a:gd name="T8" fmla="*/ 10 w 75"/>
                <a:gd name="T9" fmla="*/ 10 h 74"/>
                <a:gd name="T10" fmla="*/ 17 w 75"/>
                <a:gd name="T11" fmla="*/ 6 h 74"/>
                <a:gd name="T12" fmla="*/ 24 w 75"/>
                <a:gd name="T13" fmla="*/ 2 h 74"/>
                <a:gd name="T14" fmla="*/ 30 w 75"/>
                <a:gd name="T15" fmla="*/ 0 h 74"/>
                <a:gd name="T16" fmla="*/ 37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6 h 74"/>
                <a:gd name="T24" fmla="*/ 63 w 75"/>
                <a:gd name="T25" fmla="*/ 10 h 74"/>
                <a:gd name="T26" fmla="*/ 68 w 75"/>
                <a:gd name="T27" fmla="*/ 16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4 h 74"/>
                <a:gd name="T38" fmla="*/ 71 w 75"/>
                <a:gd name="T39" fmla="*/ 50 h 74"/>
                <a:gd name="T40" fmla="*/ 68 w 75"/>
                <a:gd name="T41" fmla="*/ 57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0 h 74"/>
                <a:gd name="T48" fmla="*/ 45 w 75"/>
                <a:gd name="T49" fmla="*/ 74 h 74"/>
                <a:gd name="T50" fmla="*/ 37 w 75"/>
                <a:gd name="T51" fmla="*/ 74 h 74"/>
                <a:gd name="T52" fmla="*/ 30 w 75"/>
                <a:gd name="T53" fmla="*/ 74 h 74"/>
                <a:gd name="T54" fmla="*/ 24 w 75"/>
                <a:gd name="T55" fmla="*/ 70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7 h 74"/>
                <a:gd name="T62" fmla="*/ 4 w 75"/>
                <a:gd name="T63" fmla="*/ 50 h 74"/>
                <a:gd name="T64" fmla="*/ 0 w 75"/>
                <a:gd name="T65" fmla="*/ 44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4"/>
                  </a:lnTo>
                  <a:lnTo>
                    <a:pt x="71" y="50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4394622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7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7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4394622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7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7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5373479" y="2315827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6 h 74"/>
                <a:gd name="T8" fmla="*/ 9 w 74"/>
                <a:gd name="T9" fmla="*/ 10 h 74"/>
                <a:gd name="T10" fmla="*/ 16 w 74"/>
                <a:gd name="T11" fmla="*/ 6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8 w 74"/>
                <a:gd name="T23" fmla="*/ 6 h 74"/>
                <a:gd name="T24" fmla="*/ 62 w 74"/>
                <a:gd name="T25" fmla="*/ 10 h 74"/>
                <a:gd name="T26" fmla="*/ 67 w 74"/>
                <a:gd name="T27" fmla="*/ 16 h 74"/>
                <a:gd name="T28" fmla="*/ 70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0 w 74"/>
                <a:gd name="T39" fmla="*/ 50 h 74"/>
                <a:gd name="T40" fmla="*/ 67 w 74"/>
                <a:gd name="T41" fmla="*/ 57 h 74"/>
                <a:gd name="T42" fmla="*/ 62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9 w 74"/>
                <a:gd name="T59" fmla="*/ 62 h 74"/>
                <a:gd name="T60" fmla="*/ 7 w 74"/>
                <a:gd name="T61" fmla="*/ 57 h 74"/>
                <a:gd name="T62" fmla="*/ 4 w 74"/>
                <a:gd name="T63" fmla="*/ 50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9" y="10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0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9" y="62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5373479" y="2315827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6 h 74"/>
                <a:gd name="T8" fmla="*/ 9 w 74"/>
                <a:gd name="T9" fmla="*/ 10 h 74"/>
                <a:gd name="T10" fmla="*/ 16 w 74"/>
                <a:gd name="T11" fmla="*/ 6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8 w 74"/>
                <a:gd name="T23" fmla="*/ 6 h 74"/>
                <a:gd name="T24" fmla="*/ 62 w 74"/>
                <a:gd name="T25" fmla="*/ 10 h 74"/>
                <a:gd name="T26" fmla="*/ 67 w 74"/>
                <a:gd name="T27" fmla="*/ 16 h 74"/>
                <a:gd name="T28" fmla="*/ 70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0 w 74"/>
                <a:gd name="T39" fmla="*/ 50 h 74"/>
                <a:gd name="T40" fmla="*/ 67 w 74"/>
                <a:gd name="T41" fmla="*/ 57 h 74"/>
                <a:gd name="T42" fmla="*/ 62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9 w 74"/>
                <a:gd name="T59" fmla="*/ 62 h 74"/>
                <a:gd name="T60" fmla="*/ 7 w 74"/>
                <a:gd name="T61" fmla="*/ 57 h 74"/>
                <a:gd name="T62" fmla="*/ 4 w 74"/>
                <a:gd name="T63" fmla="*/ 50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9" y="10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0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0" y="50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9" y="62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4643785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4643785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4868033" y="2296862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7 h 74"/>
                <a:gd name="T8" fmla="*/ 10 w 75"/>
                <a:gd name="T9" fmla="*/ 10 h 74"/>
                <a:gd name="T10" fmla="*/ 17 w 75"/>
                <a:gd name="T11" fmla="*/ 7 h 74"/>
                <a:gd name="T12" fmla="*/ 24 w 75"/>
                <a:gd name="T13" fmla="*/ 2 h 74"/>
                <a:gd name="T14" fmla="*/ 30 w 75"/>
                <a:gd name="T15" fmla="*/ 0 h 74"/>
                <a:gd name="T16" fmla="*/ 37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7 h 74"/>
                <a:gd name="T24" fmla="*/ 63 w 75"/>
                <a:gd name="T25" fmla="*/ 10 h 74"/>
                <a:gd name="T26" fmla="*/ 68 w 75"/>
                <a:gd name="T27" fmla="*/ 17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5 h 74"/>
                <a:gd name="T38" fmla="*/ 71 w 75"/>
                <a:gd name="T39" fmla="*/ 51 h 74"/>
                <a:gd name="T40" fmla="*/ 68 w 75"/>
                <a:gd name="T41" fmla="*/ 58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0 h 74"/>
                <a:gd name="T48" fmla="*/ 45 w 75"/>
                <a:gd name="T49" fmla="*/ 74 h 74"/>
                <a:gd name="T50" fmla="*/ 37 w 75"/>
                <a:gd name="T51" fmla="*/ 74 h 74"/>
                <a:gd name="T52" fmla="*/ 30 w 75"/>
                <a:gd name="T53" fmla="*/ 74 h 74"/>
                <a:gd name="T54" fmla="*/ 24 w 75"/>
                <a:gd name="T55" fmla="*/ 70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8 h 74"/>
                <a:gd name="T62" fmla="*/ 4 w 75"/>
                <a:gd name="T63" fmla="*/ 51 h 74"/>
                <a:gd name="T64" fmla="*/ 0 w 75"/>
                <a:gd name="T65" fmla="*/ 45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4868033" y="2296862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7 h 74"/>
                <a:gd name="T8" fmla="*/ 10 w 75"/>
                <a:gd name="T9" fmla="*/ 10 h 74"/>
                <a:gd name="T10" fmla="*/ 17 w 75"/>
                <a:gd name="T11" fmla="*/ 7 h 74"/>
                <a:gd name="T12" fmla="*/ 24 w 75"/>
                <a:gd name="T13" fmla="*/ 2 h 74"/>
                <a:gd name="T14" fmla="*/ 30 w 75"/>
                <a:gd name="T15" fmla="*/ 0 h 74"/>
                <a:gd name="T16" fmla="*/ 37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7 h 74"/>
                <a:gd name="T24" fmla="*/ 63 w 75"/>
                <a:gd name="T25" fmla="*/ 10 h 74"/>
                <a:gd name="T26" fmla="*/ 68 w 75"/>
                <a:gd name="T27" fmla="*/ 17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5 h 74"/>
                <a:gd name="T38" fmla="*/ 71 w 75"/>
                <a:gd name="T39" fmla="*/ 51 h 74"/>
                <a:gd name="T40" fmla="*/ 68 w 75"/>
                <a:gd name="T41" fmla="*/ 58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0 h 74"/>
                <a:gd name="T48" fmla="*/ 45 w 75"/>
                <a:gd name="T49" fmla="*/ 74 h 74"/>
                <a:gd name="T50" fmla="*/ 37 w 75"/>
                <a:gd name="T51" fmla="*/ 74 h 74"/>
                <a:gd name="T52" fmla="*/ 30 w 75"/>
                <a:gd name="T53" fmla="*/ 74 h 74"/>
                <a:gd name="T54" fmla="*/ 24 w 75"/>
                <a:gd name="T55" fmla="*/ 70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8 h 74"/>
                <a:gd name="T62" fmla="*/ 4 w 75"/>
                <a:gd name="T63" fmla="*/ 51 h 74"/>
                <a:gd name="T64" fmla="*/ 0 w 75"/>
                <a:gd name="T65" fmla="*/ 45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5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5171478" y="2329735"/>
              <a:ext cx="65850" cy="93562"/>
            </a:xfrm>
            <a:custGeom>
              <a:avLst/>
              <a:gdLst>
                <a:gd name="T0" fmla="*/ 0 w 74"/>
                <a:gd name="T1" fmla="*/ 37 h 74"/>
                <a:gd name="T2" fmla="*/ 0 w 74"/>
                <a:gd name="T3" fmla="*/ 30 h 74"/>
                <a:gd name="T4" fmla="*/ 3 w 74"/>
                <a:gd name="T5" fmla="*/ 24 h 74"/>
                <a:gd name="T6" fmla="*/ 6 w 74"/>
                <a:gd name="T7" fmla="*/ 17 h 74"/>
                <a:gd name="T8" fmla="*/ 9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0 w 74"/>
                <a:gd name="T29" fmla="*/ 24 h 74"/>
                <a:gd name="T30" fmla="*/ 74 w 74"/>
                <a:gd name="T31" fmla="*/ 30 h 74"/>
                <a:gd name="T32" fmla="*/ 74 w 74"/>
                <a:gd name="T33" fmla="*/ 37 h 74"/>
                <a:gd name="T34" fmla="*/ 74 w 74"/>
                <a:gd name="T35" fmla="*/ 37 h 74"/>
                <a:gd name="T36" fmla="*/ 74 w 74"/>
                <a:gd name="T37" fmla="*/ 44 h 74"/>
                <a:gd name="T38" fmla="*/ 70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1 h 74"/>
                <a:gd name="T56" fmla="*/ 16 w 74"/>
                <a:gd name="T57" fmla="*/ 68 h 74"/>
                <a:gd name="T58" fmla="*/ 9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7 h 74"/>
                <a:gd name="T68" fmla="*/ 0 w 74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7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9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4"/>
                  </a:lnTo>
                  <a:lnTo>
                    <a:pt x="74" y="30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5171478" y="2329735"/>
              <a:ext cx="65850" cy="93562"/>
            </a:xfrm>
            <a:custGeom>
              <a:avLst/>
              <a:gdLst>
                <a:gd name="T0" fmla="*/ 0 w 74"/>
                <a:gd name="T1" fmla="*/ 37 h 74"/>
                <a:gd name="T2" fmla="*/ 0 w 74"/>
                <a:gd name="T3" fmla="*/ 30 h 74"/>
                <a:gd name="T4" fmla="*/ 3 w 74"/>
                <a:gd name="T5" fmla="*/ 24 h 74"/>
                <a:gd name="T6" fmla="*/ 6 w 74"/>
                <a:gd name="T7" fmla="*/ 17 h 74"/>
                <a:gd name="T8" fmla="*/ 9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0 w 74"/>
                <a:gd name="T29" fmla="*/ 24 h 74"/>
                <a:gd name="T30" fmla="*/ 74 w 74"/>
                <a:gd name="T31" fmla="*/ 30 h 74"/>
                <a:gd name="T32" fmla="*/ 74 w 74"/>
                <a:gd name="T33" fmla="*/ 37 h 74"/>
                <a:gd name="T34" fmla="*/ 74 w 74"/>
                <a:gd name="T35" fmla="*/ 37 h 74"/>
                <a:gd name="T36" fmla="*/ 74 w 74"/>
                <a:gd name="T37" fmla="*/ 44 h 74"/>
                <a:gd name="T38" fmla="*/ 70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1 h 74"/>
                <a:gd name="T56" fmla="*/ 16 w 74"/>
                <a:gd name="T57" fmla="*/ 68 h 74"/>
                <a:gd name="T58" fmla="*/ 9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7 h 74"/>
                <a:gd name="T68" fmla="*/ 0 w 74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7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9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4"/>
                  </a:lnTo>
                  <a:lnTo>
                    <a:pt x="74" y="30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4271820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4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4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4271820" y="2296862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4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4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4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4462252" y="2315827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7 w 74"/>
                <a:gd name="T11" fmla="*/ 6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6 h 74"/>
                <a:gd name="T24" fmla="*/ 63 w 74"/>
                <a:gd name="T25" fmla="*/ 10 h 74"/>
                <a:gd name="T26" fmla="*/ 68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0 h 74"/>
                <a:gd name="T40" fmla="*/ 68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3 w 74"/>
                <a:gd name="T63" fmla="*/ 50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0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4462252" y="2315827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7 w 74"/>
                <a:gd name="T11" fmla="*/ 6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6 h 74"/>
                <a:gd name="T24" fmla="*/ 63 w 74"/>
                <a:gd name="T25" fmla="*/ 10 h 74"/>
                <a:gd name="T26" fmla="*/ 68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0 h 74"/>
                <a:gd name="T40" fmla="*/ 68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3 w 74"/>
                <a:gd name="T63" fmla="*/ 50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0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4699847" y="2329735"/>
              <a:ext cx="64961" cy="93562"/>
            </a:xfrm>
            <a:custGeom>
              <a:avLst/>
              <a:gdLst>
                <a:gd name="T0" fmla="*/ 0 w 73"/>
                <a:gd name="T1" fmla="*/ 37 h 74"/>
                <a:gd name="T2" fmla="*/ 0 w 73"/>
                <a:gd name="T3" fmla="*/ 30 h 74"/>
                <a:gd name="T4" fmla="*/ 2 w 73"/>
                <a:gd name="T5" fmla="*/ 24 h 74"/>
                <a:gd name="T6" fmla="*/ 5 w 73"/>
                <a:gd name="T7" fmla="*/ 17 h 74"/>
                <a:gd name="T8" fmla="*/ 9 w 73"/>
                <a:gd name="T9" fmla="*/ 10 h 74"/>
                <a:gd name="T10" fmla="*/ 15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5 w 73"/>
                <a:gd name="T17" fmla="*/ 0 h 74"/>
                <a:gd name="T18" fmla="*/ 44 w 73"/>
                <a:gd name="T19" fmla="*/ 0 h 74"/>
                <a:gd name="T20" fmla="*/ 50 w 73"/>
                <a:gd name="T21" fmla="*/ 2 h 74"/>
                <a:gd name="T22" fmla="*/ 56 w 73"/>
                <a:gd name="T23" fmla="*/ 7 h 74"/>
                <a:gd name="T24" fmla="*/ 61 w 73"/>
                <a:gd name="T25" fmla="*/ 10 h 74"/>
                <a:gd name="T26" fmla="*/ 66 w 73"/>
                <a:gd name="T27" fmla="*/ 17 h 74"/>
                <a:gd name="T28" fmla="*/ 70 w 73"/>
                <a:gd name="T29" fmla="*/ 24 h 74"/>
                <a:gd name="T30" fmla="*/ 73 w 73"/>
                <a:gd name="T31" fmla="*/ 30 h 74"/>
                <a:gd name="T32" fmla="*/ 73 w 73"/>
                <a:gd name="T33" fmla="*/ 37 h 74"/>
                <a:gd name="T34" fmla="*/ 73 w 73"/>
                <a:gd name="T35" fmla="*/ 37 h 74"/>
                <a:gd name="T36" fmla="*/ 73 w 73"/>
                <a:gd name="T37" fmla="*/ 44 h 74"/>
                <a:gd name="T38" fmla="*/ 70 w 73"/>
                <a:gd name="T39" fmla="*/ 51 h 74"/>
                <a:gd name="T40" fmla="*/ 66 w 73"/>
                <a:gd name="T41" fmla="*/ 58 h 74"/>
                <a:gd name="T42" fmla="*/ 61 w 73"/>
                <a:gd name="T43" fmla="*/ 63 h 74"/>
                <a:gd name="T44" fmla="*/ 56 w 73"/>
                <a:gd name="T45" fmla="*/ 68 h 74"/>
                <a:gd name="T46" fmla="*/ 50 w 73"/>
                <a:gd name="T47" fmla="*/ 71 h 74"/>
                <a:gd name="T48" fmla="*/ 44 w 73"/>
                <a:gd name="T49" fmla="*/ 74 h 74"/>
                <a:gd name="T50" fmla="*/ 35 w 73"/>
                <a:gd name="T51" fmla="*/ 74 h 74"/>
                <a:gd name="T52" fmla="*/ 29 w 73"/>
                <a:gd name="T53" fmla="*/ 74 h 74"/>
                <a:gd name="T54" fmla="*/ 22 w 73"/>
                <a:gd name="T55" fmla="*/ 71 h 74"/>
                <a:gd name="T56" fmla="*/ 15 w 73"/>
                <a:gd name="T57" fmla="*/ 68 h 74"/>
                <a:gd name="T58" fmla="*/ 9 w 73"/>
                <a:gd name="T59" fmla="*/ 63 h 74"/>
                <a:gd name="T60" fmla="*/ 5 w 73"/>
                <a:gd name="T61" fmla="*/ 58 h 74"/>
                <a:gd name="T62" fmla="*/ 2 w 73"/>
                <a:gd name="T63" fmla="*/ 51 h 74"/>
                <a:gd name="T64" fmla="*/ 0 w 73"/>
                <a:gd name="T65" fmla="*/ 44 h 74"/>
                <a:gd name="T66" fmla="*/ 0 w 73"/>
                <a:gd name="T67" fmla="*/ 37 h 74"/>
                <a:gd name="T68" fmla="*/ 0 w 73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7"/>
                  </a:moveTo>
                  <a:lnTo>
                    <a:pt x="0" y="30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7"/>
                  </a:lnTo>
                  <a:lnTo>
                    <a:pt x="61" y="10"/>
                  </a:lnTo>
                  <a:lnTo>
                    <a:pt x="66" y="17"/>
                  </a:lnTo>
                  <a:lnTo>
                    <a:pt x="70" y="24"/>
                  </a:lnTo>
                  <a:lnTo>
                    <a:pt x="73" y="30"/>
                  </a:lnTo>
                  <a:lnTo>
                    <a:pt x="73" y="37"/>
                  </a:lnTo>
                  <a:lnTo>
                    <a:pt x="73" y="44"/>
                  </a:lnTo>
                  <a:lnTo>
                    <a:pt x="70" y="51"/>
                  </a:lnTo>
                  <a:lnTo>
                    <a:pt x="66" y="58"/>
                  </a:lnTo>
                  <a:lnTo>
                    <a:pt x="61" y="63"/>
                  </a:lnTo>
                  <a:lnTo>
                    <a:pt x="56" y="68"/>
                  </a:lnTo>
                  <a:lnTo>
                    <a:pt x="50" y="71"/>
                  </a:lnTo>
                  <a:lnTo>
                    <a:pt x="44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2" y="71"/>
                  </a:lnTo>
                  <a:lnTo>
                    <a:pt x="15" y="68"/>
                  </a:lnTo>
                  <a:lnTo>
                    <a:pt x="9" y="63"/>
                  </a:lnTo>
                  <a:lnTo>
                    <a:pt x="5" y="58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4699847" y="2329735"/>
              <a:ext cx="64961" cy="93562"/>
            </a:xfrm>
            <a:custGeom>
              <a:avLst/>
              <a:gdLst>
                <a:gd name="T0" fmla="*/ 0 w 73"/>
                <a:gd name="T1" fmla="*/ 37 h 74"/>
                <a:gd name="T2" fmla="*/ 0 w 73"/>
                <a:gd name="T3" fmla="*/ 30 h 74"/>
                <a:gd name="T4" fmla="*/ 2 w 73"/>
                <a:gd name="T5" fmla="*/ 24 h 74"/>
                <a:gd name="T6" fmla="*/ 5 w 73"/>
                <a:gd name="T7" fmla="*/ 17 h 74"/>
                <a:gd name="T8" fmla="*/ 9 w 73"/>
                <a:gd name="T9" fmla="*/ 10 h 74"/>
                <a:gd name="T10" fmla="*/ 15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5 w 73"/>
                <a:gd name="T17" fmla="*/ 0 h 74"/>
                <a:gd name="T18" fmla="*/ 44 w 73"/>
                <a:gd name="T19" fmla="*/ 0 h 74"/>
                <a:gd name="T20" fmla="*/ 50 w 73"/>
                <a:gd name="T21" fmla="*/ 2 h 74"/>
                <a:gd name="T22" fmla="*/ 56 w 73"/>
                <a:gd name="T23" fmla="*/ 7 h 74"/>
                <a:gd name="T24" fmla="*/ 61 w 73"/>
                <a:gd name="T25" fmla="*/ 10 h 74"/>
                <a:gd name="T26" fmla="*/ 66 w 73"/>
                <a:gd name="T27" fmla="*/ 17 h 74"/>
                <a:gd name="T28" fmla="*/ 70 w 73"/>
                <a:gd name="T29" fmla="*/ 24 h 74"/>
                <a:gd name="T30" fmla="*/ 73 w 73"/>
                <a:gd name="T31" fmla="*/ 30 h 74"/>
                <a:gd name="T32" fmla="*/ 73 w 73"/>
                <a:gd name="T33" fmla="*/ 37 h 74"/>
                <a:gd name="T34" fmla="*/ 73 w 73"/>
                <a:gd name="T35" fmla="*/ 37 h 74"/>
                <a:gd name="T36" fmla="*/ 73 w 73"/>
                <a:gd name="T37" fmla="*/ 44 h 74"/>
                <a:gd name="T38" fmla="*/ 70 w 73"/>
                <a:gd name="T39" fmla="*/ 51 h 74"/>
                <a:gd name="T40" fmla="*/ 66 w 73"/>
                <a:gd name="T41" fmla="*/ 58 h 74"/>
                <a:gd name="T42" fmla="*/ 61 w 73"/>
                <a:gd name="T43" fmla="*/ 63 h 74"/>
                <a:gd name="T44" fmla="*/ 56 w 73"/>
                <a:gd name="T45" fmla="*/ 68 h 74"/>
                <a:gd name="T46" fmla="*/ 50 w 73"/>
                <a:gd name="T47" fmla="*/ 71 h 74"/>
                <a:gd name="T48" fmla="*/ 44 w 73"/>
                <a:gd name="T49" fmla="*/ 74 h 74"/>
                <a:gd name="T50" fmla="*/ 35 w 73"/>
                <a:gd name="T51" fmla="*/ 74 h 74"/>
                <a:gd name="T52" fmla="*/ 29 w 73"/>
                <a:gd name="T53" fmla="*/ 74 h 74"/>
                <a:gd name="T54" fmla="*/ 22 w 73"/>
                <a:gd name="T55" fmla="*/ 71 h 74"/>
                <a:gd name="T56" fmla="*/ 15 w 73"/>
                <a:gd name="T57" fmla="*/ 68 h 74"/>
                <a:gd name="T58" fmla="*/ 9 w 73"/>
                <a:gd name="T59" fmla="*/ 63 h 74"/>
                <a:gd name="T60" fmla="*/ 5 w 73"/>
                <a:gd name="T61" fmla="*/ 58 h 74"/>
                <a:gd name="T62" fmla="*/ 2 w 73"/>
                <a:gd name="T63" fmla="*/ 51 h 74"/>
                <a:gd name="T64" fmla="*/ 0 w 73"/>
                <a:gd name="T65" fmla="*/ 44 h 74"/>
                <a:gd name="T66" fmla="*/ 0 w 73"/>
                <a:gd name="T67" fmla="*/ 37 h 74"/>
                <a:gd name="T68" fmla="*/ 0 w 73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7"/>
                  </a:moveTo>
                  <a:lnTo>
                    <a:pt x="0" y="30"/>
                  </a:lnTo>
                  <a:lnTo>
                    <a:pt x="2" y="24"/>
                  </a:lnTo>
                  <a:lnTo>
                    <a:pt x="5" y="17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7"/>
                  </a:lnTo>
                  <a:lnTo>
                    <a:pt x="61" y="10"/>
                  </a:lnTo>
                  <a:lnTo>
                    <a:pt x="66" y="17"/>
                  </a:lnTo>
                  <a:lnTo>
                    <a:pt x="70" y="24"/>
                  </a:lnTo>
                  <a:lnTo>
                    <a:pt x="73" y="30"/>
                  </a:lnTo>
                  <a:lnTo>
                    <a:pt x="73" y="37"/>
                  </a:lnTo>
                  <a:lnTo>
                    <a:pt x="73" y="44"/>
                  </a:lnTo>
                  <a:lnTo>
                    <a:pt x="70" y="51"/>
                  </a:lnTo>
                  <a:lnTo>
                    <a:pt x="66" y="58"/>
                  </a:lnTo>
                  <a:lnTo>
                    <a:pt x="61" y="63"/>
                  </a:lnTo>
                  <a:lnTo>
                    <a:pt x="56" y="68"/>
                  </a:lnTo>
                  <a:lnTo>
                    <a:pt x="50" y="71"/>
                  </a:lnTo>
                  <a:lnTo>
                    <a:pt x="44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2" y="71"/>
                  </a:lnTo>
                  <a:lnTo>
                    <a:pt x="15" y="68"/>
                  </a:lnTo>
                  <a:lnTo>
                    <a:pt x="9" y="63"/>
                  </a:lnTo>
                  <a:lnTo>
                    <a:pt x="5" y="58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4934773" y="2329735"/>
              <a:ext cx="64961" cy="93562"/>
            </a:xfrm>
            <a:custGeom>
              <a:avLst/>
              <a:gdLst>
                <a:gd name="T0" fmla="*/ 0 w 73"/>
                <a:gd name="T1" fmla="*/ 37 h 74"/>
                <a:gd name="T2" fmla="*/ 0 w 73"/>
                <a:gd name="T3" fmla="*/ 30 h 74"/>
                <a:gd name="T4" fmla="*/ 3 w 73"/>
                <a:gd name="T5" fmla="*/ 24 h 74"/>
                <a:gd name="T6" fmla="*/ 6 w 73"/>
                <a:gd name="T7" fmla="*/ 17 h 74"/>
                <a:gd name="T8" fmla="*/ 10 w 73"/>
                <a:gd name="T9" fmla="*/ 10 h 74"/>
                <a:gd name="T10" fmla="*/ 16 w 73"/>
                <a:gd name="T11" fmla="*/ 7 h 74"/>
                <a:gd name="T12" fmla="*/ 23 w 73"/>
                <a:gd name="T13" fmla="*/ 2 h 74"/>
                <a:gd name="T14" fmla="*/ 29 w 73"/>
                <a:gd name="T15" fmla="*/ 0 h 74"/>
                <a:gd name="T16" fmla="*/ 35 w 73"/>
                <a:gd name="T17" fmla="*/ 0 h 74"/>
                <a:gd name="T18" fmla="*/ 44 w 73"/>
                <a:gd name="T19" fmla="*/ 0 h 74"/>
                <a:gd name="T20" fmla="*/ 50 w 73"/>
                <a:gd name="T21" fmla="*/ 2 h 74"/>
                <a:gd name="T22" fmla="*/ 57 w 73"/>
                <a:gd name="T23" fmla="*/ 7 h 74"/>
                <a:gd name="T24" fmla="*/ 62 w 73"/>
                <a:gd name="T25" fmla="*/ 10 h 74"/>
                <a:gd name="T26" fmla="*/ 67 w 73"/>
                <a:gd name="T27" fmla="*/ 17 h 74"/>
                <a:gd name="T28" fmla="*/ 71 w 73"/>
                <a:gd name="T29" fmla="*/ 24 h 74"/>
                <a:gd name="T30" fmla="*/ 73 w 73"/>
                <a:gd name="T31" fmla="*/ 30 h 74"/>
                <a:gd name="T32" fmla="*/ 73 w 73"/>
                <a:gd name="T33" fmla="*/ 37 h 74"/>
                <a:gd name="T34" fmla="*/ 73 w 73"/>
                <a:gd name="T35" fmla="*/ 37 h 74"/>
                <a:gd name="T36" fmla="*/ 73 w 73"/>
                <a:gd name="T37" fmla="*/ 44 h 74"/>
                <a:gd name="T38" fmla="*/ 71 w 73"/>
                <a:gd name="T39" fmla="*/ 51 h 74"/>
                <a:gd name="T40" fmla="*/ 67 w 73"/>
                <a:gd name="T41" fmla="*/ 58 h 74"/>
                <a:gd name="T42" fmla="*/ 62 w 73"/>
                <a:gd name="T43" fmla="*/ 63 h 74"/>
                <a:gd name="T44" fmla="*/ 57 w 73"/>
                <a:gd name="T45" fmla="*/ 68 h 74"/>
                <a:gd name="T46" fmla="*/ 50 w 73"/>
                <a:gd name="T47" fmla="*/ 71 h 74"/>
                <a:gd name="T48" fmla="*/ 44 w 73"/>
                <a:gd name="T49" fmla="*/ 74 h 74"/>
                <a:gd name="T50" fmla="*/ 35 w 73"/>
                <a:gd name="T51" fmla="*/ 74 h 74"/>
                <a:gd name="T52" fmla="*/ 29 w 73"/>
                <a:gd name="T53" fmla="*/ 74 h 74"/>
                <a:gd name="T54" fmla="*/ 23 w 73"/>
                <a:gd name="T55" fmla="*/ 71 h 74"/>
                <a:gd name="T56" fmla="*/ 16 w 73"/>
                <a:gd name="T57" fmla="*/ 68 h 74"/>
                <a:gd name="T58" fmla="*/ 10 w 73"/>
                <a:gd name="T59" fmla="*/ 63 h 74"/>
                <a:gd name="T60" fmla="*/ 6 w 73"/>
                <a:gd name="T61" fmla="*/ 58 h 74"/>
                <a:gd name="T62" fmla="*/ 3 w 73"/>
                <a:gd name="T63" fmla="*/ 51 h 74"/>
                <a:gd name="T64" fmla="*/ 0 w 73"/>
                <a:gd name="T65" fmla="*/ 44 h 74"/>
                <a:gd name="T66" fmla="*/ 0 w 73"/>
                <a:gd name="T67" fmla="*/ 37 h 74"/>
                <a:gd name="T68" fmla="*/ 0 w 73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7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3" y="30"/>
                  </a:lnTo>
                  <a:lnTo>
                    <a:pt x="73" y="37"/>
                  </a:lnTo>
                  <a:lnTo>
                    <a:pt x="73" y="44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0" y="71"/>
                  </a:lnTo>
                  <a:lnTo>
                    <a:pt x="44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3" name="Freeform 273"/>
            <p:cNvSpPr>
              <a:spLocks/>
            </p:cNvSpPr>
            <p:nvPr/>
          </p:nvSpPr>
          <p:spPr bwMode="auto">
            <a:xfrm>
              <a:off x="4934773" y="2329735"/>
              <a:ext cx="64961" cy="93562"/>
            </a:xfrm>
            <a:custGeom>
              <a:avLst/>
              <a:gdLst>
                <a:gd name="T0" fmla="*/ 0 w 73"/>
                <a:gd name="T1" fmla="*/ 37 h 74"/>
                <a:gd name="T2" fmla="*/ 0 w 73"/>
                <a:gd name="T3" fmla="*/ 30 h 74"/>
                <a:gd name="T4" fmla="*/ 3 w 73"/>
                <a:gd name="T5" fmla="*/ 24 h 74"/>
                <a:gd name="T6" fmla="*/ 6 w 73"/>
                <a:gd name="T7" fmla="*/ 17 h 74"/>
                <a:gd name="T8" fmla="*/ 10 w 73"/>
                <a:gd name="T9" fmla="*/ 10 h 74"/>
                <a:gd name="T10" fmla="*/ 16 w 73"/>
                <a:gd name="T11" fmla="*/ 7 h 74"/>
                <a:gd name="T12" fmla="*/ 23 w 73"/>
                <a:gd name="T13" fmla="*/ 2 h 74"/>
                <a:gd name="T14" fmla="*/ 29 w 73"/>
                <a:gd name="T15" fmla="*/ 0 h 74"/>
                <a:gd name="T16" fmla="*/ 35 w 73"/>
                <a:gd name="T17" fmla="*/ 0 h 74"/>
                <a:gd name="T18" fmla="*/ 44 w 73"/>
                <a:gd name="T19" fmla="*/ 0 h 74"/>
                <a:gd name="T20" fmla="*/ 50 w 73"/>
                <a:gd name="T21" fmla="*/ 2 h 74"/>
                <a:gd name="T22" fmla="*/ 57 w 73"/>
                <a:gd name="T23" fmla="*/ 7 h 74"/>
                <a:gd name="T24" fmla="*/ 62 w 73"/>
                <a:gd name="T25" fmla="*/ 10 h 74"/>
                <a:gd name="T26" fmla="*/ 67 w 73"/>
                <a:gd name="T27" fmla="*/ 17 h 74"/>
                <a:gd name="T28" fmla="*/ 71 w 73"/>
                <a:gd name="T29" fmla="*/ 24 h 74"/>
                <a:gd name="T30" fmla="*/ 73 w 73"/>
                <a:gd name="T31" fmla="*/ 30 h 74"/>
                <a:gd name="T32" fmla="*/ 73 w 73"/>
                <a:gd name="T33" fmla="*/ 37 h 74"/>
                <a:gd name="T34" fmla="*/ 73 w 73"/>
                <a:gd name="T35" fmla="*/ 37 h 74"/>
                <a:gd name="T36" fmla="*/ 73 w 73"/>
                <a:gd name="T37" fmla="*/ 44 h 74"/>
                <a:gd name="T38" fmla="*/ 71 w 73"/>
                <a:gd name="T39" fmla="*/ 51 h 74"/>
                <a:gd name="T40" fmla="*/ 67 w 73"/>
                <a:gd name="T41" fmla="*/ 58 h 74"/>
                <a:gd name="T42" fmla="*/ 62 w 73"/>
                <a:gd name="T43" fmla="*/ 63 h 74"/>
                <a:gd name="T44" fmla="*/ 57 w 73"/>
                <a:gd name="T45" fmla="*/ 68 h 74"/>
                <a:gd name="T46" fmla="*/ 50 w 73"/>
                <a:gd name="T47" fmla="*/ 71 h 74"/>
                <a:gd name="T48" fmla="*/ 44 w 73"/>
                <a:gd name="T49" fmla="*/ 74 h 74"/>
                <a:gd name="T50" fmla="*/ 35 w 73"/>
                <a:gd name="T51" fmla="*/ 74 h 74"/>
                <a:gd name="T52" fmla="*/ 29 w 73"/>
                <a:gd name="T53" fmla="*/ 74 h 74"/>
                <a:gd name="T54" fmla="*/ 23 w 73"/>
                <a:gd name="T55" fmla="*/ 71 h 74"/>
                <a:gd name="T56" fmla="*/ 16 w 73"/>
                <a:gd name="T57" fmla="*/ 68 h 74"/>
                <a:gd name="T58" fmla="*/ 10 w 73"/>
                <a:gd name="T59" fmla="*/ 63 h 74"/>
                <a:gd name="T60" fmla="*/ 6 w 73"/>
                <a:gd name="T61" fmla="*/ 58 h 74"/>
                <a:gd name="T62" fmla="*/ 3 w 73"/>
                <a:gd name="T63" fmla="*/ 51 h 74"/>
                <a:gd name="T64" fmla="*/ 0 w 73"/>
                <a:gd name="T65" fmla="*/ 44 h 74"/>
                <a:gd name="T66" fmla="*/ 0 w 73"/>
                <a:gd name="T67" fmla="*/ 37 h 74"/>
                <a:gd name="T68" fmla="*/ 0 w 73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7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3" y="30"/>
                  </a:lnTo>
                  <a:lnTo>
                    <a:pt x="73" y="37"/>
                  </a:lnTo>
                  <a:lnTo>
                    <a:pt x="73" y="44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0" y="71"/>
                  </a:lnTo>
                  <a:lnTo>
                    <a:pt x="44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5047787" y="2295598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6 h 74"/>
                <a:gd name="T8" fmla="*/ 10 w 75"/>
                <a:gd name="T9" fmla="*/ 10 h 74"/>
                <a:gd name="T10" fmla="*/ 17 w 75"/>
                <a:gd name="T11" fmla="*/ 7 h 74"/>
                <a:gd name="T12" fmla="*/ 24 w 75"/>
                <a:gd name="T13" fmla="*/ 2 h 74"/>
                <a:gd name="T14" fmla="*/ 30 w 75"/>
                <a:gd name="T15" fmla="*/ 0 h 74"/>
                <a:gd name="T16" fmla="*/ 37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7 h 74"/>
                <a:gd name="T24" fmla="*/ 63 w 75"/>
                <a:gd name="T25" fmla="*/ 10 h 74"/>
                <a:gd name="T26" fmla="*/ 68 w 75"/>
                <a:gd name="T27" fmla="*/ 16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5 h 74"/>
                <a:gd name="T38" fmla="*/ 71 w 75"/>
                <a:gd name="T39" fmla="*/ 51 h 74"/>
                <a:gd name="T40" fmla="*/ 68 w 75"/>
                <a:gd name="T41" fmla="*/ 57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1 h 74"/>
                <a:gd name="T48" fmla="*/ 45 w 75"/>
                <a:gd name="T49" fmla="*/ 74 h 74"/>
                <a:gd name="T50" fmla="*/ 37 w 75"/>
                <a:gd name="T51" fmla="*/ 74 h 74"/>
                <a:gd name="T52" fmla="*/ 30 w 75"/>
                <a:gd name="T53" fmla="*/ 74 h 74"/>
                <a:gd name="T54" fmla="*/ 24 w 75"/>
                <a:gd name="T55" fmla="*/ 71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7 h 74"/>
                <a:gd name="T62" fmla="*/ 4 w 75"/>
                <a:gd name="T63" fmla="*/ 51 h 74"/>
                <a:gd name="T64" fmla="*/ 0 w 75"/>
                <a:gd name="T65" fmla="*/ 45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5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4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5047787" y="2295598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6 h 74"/>
                <a:gd name="T8" fmla="*/ 10 w 75"/>
                <a:gd name="T9" fmla="*/ 10 h 74"/>
                <a:gd name="T10" fmla="*/ 17 w 75"/>
                <a:gd name="T11" fmla="*/ 7 h 74"/>
                <a:gd name="T12" fmla="*/ 24 w 75"/>
                <a:gd name="T13" fmla="*/ 2 h 74"/>
                <a:gd name="T14" fmla="*/ 30 w 75"/>
                <a:gd name="T15" fmla="*/ 0 h 74"/>
                <a:gd name="T16" fmla="*/ 37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7 h 74"/>
                <a:gd name="T24" fmla="*/ 63 w 75"/>
                <a:gd name="T25" fmla="*/ 10 h 74"/>
                <a:gd name="T26" fmla="*/ 68 w 75"/>
                <a:gd name="T27" fmla="*/ 16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5 h 74"/>
                <a:gd name="T38" fmla="*/ 71 w 75"/>
                <a:gd name="T39" fmla="*/ 51 h 74"/>
                <a:gd name="T40" fmla="*/ 68 w 75"/>
                <a:gd name="T41" fmla="*/ 57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1 h 74"/>
                <a:gd name="T48" fmla="*/ 45 w 75"/>
                <a:gd name="T49" fmla="*/ 74 h 74"/>
                <a:gd name="T50" fmla="*/ 37 w 75"/>
                <a:gd name="T51" fmla="*/ 74 h 74"/>
                <a:gd name="T52" fmla="*/ 30 w 75"/>
                <a:gd name="T53" fmla="*/ 74 h 74"/>
                <a:gd name="T54" fmla="*/ 24 w 75"/>
                <a:gd name="T55" fmla="*/ 71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7 h 74"/>
                <a:gd name="T62" fmla="*/ 4 w 75"/>
                <a:gd name="T63" fmla="*/ 51 h 74"/>
                <a:gd name="T64" fmla="*/ 0 w 75"/>
                <a:gd name="T65" fmla="*/ 45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5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4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5215972" y="2269046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6 h 74"/>
                <a:gd name="T8" fmla="*/ 10 w 75"/>
                <a:gd name="T9" fmla="*/ 10 h 74"/>
                <a:gd name="T10" fmla="*/ 17 w 75"/>
                <a:gd name="T11" fmla="*/ 6 h 74"/>
                <a:gd name="T12" fmla="*/ 24 w 75"/>
                <a:gd name="T13" fmla="*/ 1 h 74"/>
                <a:gd name="T14" fmla="*/ 29 w 75"/>
                <a:gd name="T15" fmla="*/ 0 h 74"/>
                <a:gd name="T16" fmla="*/ 36 w 75"/>
                <a:gd name="T17" fmla="*/ 0 h 74"/>
                <a:gd name="T18" fmla="*/ 44 w 75"/>
                <a:gd name="T19" fmla="*/ 0 h 74"/>
                <a:gd name="T20" fmla="*/ 51 w 75"/>
                <a:gd name="T21" fmla="*/ 1 h 74"/>
                <a:gd name="T22" fmla="*/ 58 w 75"/>
                <a:gd name="T23" fmla="*/ 6 h 74"/>
                <a:gd name="T24" fmla="*/ 63 w 75"/>
                <a:gd name="T25" fmla="*/ 10 h 74"/>
                <a:gd name="T26" fmla="*/ 68 w 75"/>
                <a:gd name="T27" fmla="*/ 16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4 h 74"/>
                <a:gd name="T38" fmla="*/ 71 w 75"/>
                <a:gd name="T39" fmla="*/ 51 h 74"/>
                <a:gd name="T40" fmla="*/ 68 w 75"/>
                <a:gd name="T41" fmla="*/ 57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1 h 74"/>
                <a:gd name="T48" fmla="*/ 44 w 75"/>
                <a:gd name="T49" fmla="*/ 74 h 74"/>
                <a:gd name="T50" fmla="*/ 36 w 75"/>
                <a:gd name="T51" fmla="*/ 74 h 74"/>
                <a:gd name="T52" fmla="*/ 29 w 75"/>
                <a:gd name="T53" fmla="*/ 74 h 74"/>
                <a:gd name="T54" fmla="*/ 24 w 75"/>
                <a:gd name="T55" fmla="*/ 71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7 h 74"/>
                <a:gd name="T62" fmla="*/ 4 w 75"/>
                <a:gd name="T63" fmla="*/ 51 h 74"/>
                <a:gd name="T64" fmla="*/ 0 w 75"/>
                <a:gd name="T65" fmla="*/ 44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4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5215972" y="2269046"/>
              <a:ext cx="66740" cy="93562"/>
            </a:xfrm>
            <a:custGeom>
              <a:avLst/>
              <a:gdLst>
                <a:gd name="T0" fmla="*/ 0 w 75"/>
                <a:gd name="T1" fmla="*/ 36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6 h 74"/>
                <a:gd name="T8" fmla="*/ 10 w 75"/>
                <a:gd name="T9" fmla="*/ 10 h 74"/>
                <a:gd name="T10" fmla="*/ 17 w 75"/>
                <a:gd name="T11" fmla="*/ 6 h 74"/>
                <a:gd name="T12" fmla="*/ 24 w 75"/>
                <a:gd name="T13" fmla="*/ 1 h 74"/>
                <a:gd name="T14" fmla="*/ 29 w 75"/>
                <a:gd name="T15" fmla="*/ 0 h 74"/>
                <a:gd name="T16" fmla="*/ 36 w 75"/>
                <a:gd name="T17" fmla="*/ 0 h 74"/>
                <a:gd name="T18" fmla="*/ 44 w 75"/>
                <a:gd name="T19" fmla="*/ 0 h 74"/>
                <a:gd name="T20" fmla="*/ 51 w 75"/>
                <a:gd name="T21" fmla="*/ 1 h 74"/>
                <a:gd name="T22" fmla="*/ 58 w 75"/>
                <a:gd name="T23" fmla="*/ 6 h 74"/>
                <a:gd name="T24" fmla="*/ 63 w 75"/>
                <a:gd name="T25" fmla="*/ 10 h 74"/>
                <a:gd name="T26" fmla="*/ 68 w 75"/>
                <a:gd name="T27" fmla="*/ 16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6 h 74"/>
                <a:gd name="T34" fmla="*/ 75 w 75"/>
                <a:gd name="T35" fmla="*/ 36 h 74"/>
                <a:gd name="T36" fmla="*/ 75 w 75"/>
                <a:gd name="T37" fmla="*/ 44 h 74"/>
                <a:gd name="T38" fmla="*/ 71 w 75"/>
                <a:gd name="T39" fmla="*/ 51 h 74"/>
                <a:gd name="T40" fmla="*/ 68 w 75"/>
                <a:gd name="T41" fmla="*/ 57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1 h 74"/>
                <a:gd name="T48" fmla="*/ 44 w 75"/>
                <a:gd name="T49" fmla="*/ 74 h 74"/>
                <a:gd name="T50" fmla="*/ 36 w 75"/>
                <a:gd name="T51" fmla="*/ 74 h 74"/>
                <a:gd name="T52" fmla="*/ 29 w 75"/>
                <a:gd name="T53" fmla="*/ 74 h 74"/>
                <a:gd name="T54" fmla="*/ 24 w 75"/>
                <a:gd name="T55" fmla="*/ 71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7 h 74"/>
                <a:gd name="T62" fmla="*/ 4 w 75"/>
                <a:gd name="T63" fmla="*/ 51 h 74"/>
                <a:gd name="T64" fmla="*/ 0 w 75"/>
                <a:gd name="T65" fmla="*/ 44 h 74"/>
                <a:gd name="T66" fmla="*/ 0 w 75"/>
                <a:gd name="T67" fmla="*/ 36 h 74"/>
                <a:gd name="T68" fmla="*/ 0 w 75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6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4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4328771" y="22690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1 h 74"/>
                <a:gd name="T22" fmla="*/ 58 w 74"/>
                <a:gd name="T23" fmla="*/ 6 h 74"/>
                <a:gd name="T24" fmla="*/ 63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9" name="Freeform 279"/>
            <p:cNvSpPr>
              <a:spLocks/>
            </p:cNvSpPr>
            <p:nvPr/>
          </p:nvSpPr>
          <p:spPr bwMode="auto">
            <a:xfrm>
              <a:off x="4328771" y="22690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1 h 74"/>
                <a:gd name="T22" fmla="*/ 58 w 74"/>
                <a:gd name="T23" fmla="*/ 6 h 74"/>
                <a:gd name="T24" fmla="*/ 63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5318307" y="22690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7 w 74"/>
                <a:gd name="T23" fmla="*/ 6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1" name="Freeform 281"/>
            <p:cNvSpPr>
              <a:spLocks/>
            </p:cNvSpPr>
            <p:nvPr/>
          </p:nvSpPr>
          <p:spPr bwMode="auto">
            <a:xfrm>
              <a:off x="5318307" y="22690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7 w 74"/>
                <a:gd name="T23" fmla="*/ 6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2" name="Freeform 282"/>
            <p:cNvSpPr>
              <a:spLocks/>
            </p:cNvSpPr>
            <p:nvPr/>
          </p:nvSpPr>
          <p:spPr bwMode="auto">
            <a:xfrm>
              <a:off x="4586834" y="22513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4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0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4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7 h 74"/>
                <a:gd name="T46" fmla="*/ 50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7"/>
                  </a:lnTo>
                  <a:lnTo>
                    <a:pt x="50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3" name="Freeform 283"/>
            <p:cNvSpPr>
              <a:spLocks/>
            </p:cNvSpPr>
            <p:nvPr/>
          </p:nvSpPr>
          <p:spPr bwMode="auto">
            <a:xfrm>
              <a:off x="4586834" y="22513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4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0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4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7 h 74"/>
                <a:gd name="T46" fmla="*/ 50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7"/>
                  </a:lnTo>
                  <a:lnTo>
                    <a:pt x="50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4" name="Freeform 284"/>
            <p:cNvSpPr>
              <a:spLocks/>
            </p:cNvSpPr>
            <p:nvPr/>
          </p:nvSpPr>
          <p:spPr bwMode="auto">
            <a:xfrm>
              <a:off x="4821759" y="22690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1 h 74"/>
                <a:gd name="T22" fmla="*/ 58 w 74"/>
                <a:gd name="T23" fmla="*/ 6 h 74"/>
                <a:gd name="T24" fmla="*/ 63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5" name="Freeform 285"/>
            <p:cNvSpPr>
              <a:spLocks/>
            </p:cNvSpPr>
            <p:nvPr/>
          </p:nvSpPr>
          <p:spPr bwMode="auto">
            <a:xfrm>
              <a:off x="4821759" y="22690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1 h 74"/>
                <a:gd name="T22" fmla="*/ 58 w 74"/>
                <a:gd name="T23" fmla="*/ 6 h 74"/>
                <a:gd name="T24" fmla="*/ 63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6" name="Freeform 286"/>
            <p:cNvSpPr>
              <a:spLocks/>
            </p:cNvSpPr>
            <p:nvPr/>
          </p:nvSpPr>
          <p:spPr bwMode="auto">
            <a:xfrm>
              <a:off x="5430431" y="2282954"/>
              <a:ext cx="65850" cy="94826"/>
            </a:xfrm>
            <a:custGeom>
              <a:avLst/>
              <a:gdLst>
                <a:gd name="T0" fmla="*/ 0 w 74"/>
                <a:gd name="T1" fmla="*/ 36 h 75"/>
                <a:gd name="T2" fmla="*/ 0 w 74"/>
                <a:gd name="T3" fmla="*/ 30 h 75"/>
                <a:gd name="T4" fmla="*/ 3 w 74"/>
                <a:gd name="T5" fmla="*/ 24 h 75"/>
                <a:gd name="T6" fmla="*/ 6 w 74"/>
                <a:gd name="T7" fmla="*/ 17 h 75"/>
                <a:gd name="T8" fmla="*/ 10 w 74"/>
                <a:gd name="T9" fmla="*/ 10 h 75"/>
                <a:gd name="T10" fmla="*/ 17 w 74"/>
                <a:gd name="T11" fmla="*/ 7 h 75"/>
                <a:gd name="T12" fmla="*/ 23 w 74"/>
                <a:gd name="T13" fmla="*/ 2 h 75"/>
                <a:gd name="T14" fmla="*/ 30 w 74"/>
                <a:gd name="T15" fmla="*/ 0 h 75"/>
                <a:gd name="T16" fmla="*/ 37 w 74"/>
                <a:gd name="T17" fmla="*/ 0 h 75"/>
                <a:gd name="T18" fmla="*/ 44 w 74"/>
                <a:gd name="T19" fmla="*/ 0 h 75"/>
                <a:gd name="T20" fmla="*/ 51 w 74"/>
                <a:gd name="T21" fmla="*/ 2 h 75"/>
                <a:gd name="T22" fmla="*/ 57 w 74"/>
                <a:gd name="T23" fmla="*/ 7 h 75"/>
                <a:gd name="T24" fmla="*/ 62 w 74"/>
                <a:gd name="T25" fmla="*/ 10 h 75"/>
                <a:gd name="T26" fmla="*/ 67 w 74"/>
                <a:gd name="T27" fmla="*/ 17 h 75"/>
                <a:gd name="T28" fmla="*/ 71 w 74"/>
                <a:gd name="T29" fmla="*/ 24 h 75"/>
                <a:gd name="T30" fmla="*/ 74 w 74"/>
                <a:gd name="T31" fmla="*/ 30 h 75"/>
                <a:gd name="T32" fmla="*/ 74 w 74"/>
                <a:gd name="T33" fmla="*/ 36 h 75"/>
                <a:gd name="T34" fmla="*/ 74 w 74"/>
                <a:gd name="T35" fmla="*/ 36 h 75"/>
                <a:gd name="T36" fmla="*/ 74 w 74"/>
                <a:gd name="T37" fmla="*/ 45 h 75"/>
                <a:gd name="T38" fmla="*/ 71 w 74"/>
                <a:gd name="T39" fmla="*/ 51 h 75"/>
                <a:gd name="T40" fmla="*/ 67 w 74"/>
                <a:gd name="T41" fmla="*/ 58 h 75"/>
                <a:gd name="T42" fmla="*/ 62 w 74"/>
                <a:gd name="T43" fmla="*/ 63 h 75"/>
                <a:gd name="T44" fmla="*/ 57 w 74"/>
                <a:gd name="T45" fmla="*/ 68 h 75"/>
                <a:gd name="T46" fmla="*/ 51 w 74"/>
                <a:gd name="T47" fmla="*/ 71 h 75"/>
                <a:gd name="T48" fmla="*/ 44 w 74"/>
                <a:gd name="T49" fmla="*/ 75 h 75"/>
                <a:gd name="T50" fmla="*/ 37 w 74"/>
                <a:gd name="T51" fmla="*/ 75 h 75"/>
                <a:gd name="T52" fmla="*/ 30 w 74"/>
                <a:gd name="T53" fmla="*/ 75 h 75"/>
                <a:gd name="T54" fmla="*/ 23 w 74"/>
                <a:gd name="T55" fmla="*/ 71 h 75"/>
                <a:gd name="T56" fmla="*/ 17 w 74"/>
                <a:gd name="T57" fmla="*/ 68 h 75"/>
                <a:gd name="T58" fmla="*/ 10 w 74"/>
                <a:gd name="T59" fmla="*/ 63 h 75"/>
                <a:gd name="T60" fmla="*/ 6 w 74"/>
                <a:gd name="T61" fmla="*/ 58 h 75"/>
                <a:gd name="T62" fmla="*/ 3 w 74"/>
                <a:gd name="T63" fmla="*/ 51 h 75"/>
                <a:gd name="T64" fmla="*/ 0 w 74"/>
                <a:gd name="T65" fmla="*/ 45 h 75"/>
                <a:gd name="T66" fmla="*/ 0 w 74"/>
                <a:gd name="T67" fmla="*/ 36 h 75"/>
                <a:gd name="T68" fmla="*/ 0 w 74"/>
                <a:gd name="T69" fmla="*/ 36 h 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5"/>
                <a:gd name="T107" fmla="*/ 74 w 74"/>
                <a:gd name="T108" fmla="*/ 75 h 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5">
                  <a:moveTo>
                    <a:pt x="0" y="36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1"/>
                  </a:lnTo>
                  <a:lnTo>
                    <a:pt x="44" y="75"/>
                  </a:lnTo>
                  <a:lnTo>
                    <a:pt x="37" y="75"/>
                  </a:lnTo>
                  <a:lnTo>
                    <a:pt x="30" y="75"/>
                  </a:lnTo>
                  <a:lnTo>
                    <a:pt x="23" y="71"/>
                  </a:lnTo>
                  <a:lnTo>
                    <a:pt x="17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7" name="Freeform 287"/>
            <p:cNvSpPr>
              <a:spLocks/>
            </p:cNvSpPr>
            <p:nvPr/>
          </p:nvSpPr>
          <p:spPr bwMode="auto">
            <a:xfrm>
              <a:off x="5430431" y="2282954"/>
              <a:ext cx="65850" cy="94826"/>
            </a:xfrm>
            <a:custGeom>
              <a:avLst/>
              <a:gdLst>
                <a:gd name="T0" fmla="*/ 0 w 74"/>
                <a:gd name="T1" fmla="*/ 36 h 75"/>
                <a:gd name="T2" fmla="*/ 0 w 74"/>
                <a:gd name="T3" fmla="*/ 30 h 75"/>
                <a:gd name="T4" fmla="*/ 3 w 74"/>
                <a:gd name="T5" fmla="*/ 24 h 75"/>
                <a:gd name="T6" fmla="*/ 6 w 74"/>
                <a:gd name="T7" fmla="*/ 17 h 75"/>
                <a:gd name="T8" fmla="*/ 10 w 74"/>
                <a:gd name="T9" fmla="*/ 10 h 75"/>
                <a:gd name="T10" fmla="*/ 17 w 74"/>
                <a:gd name="T11" fmla="*/ 7 h 75"/>
                <a:gd name="T12" fmla="*/ 23 w 74"/>
                <a:gd name="T13" fmla="*/ 2 h 75"/>
                <a:gd name="T14" fmla="*/ 30 w 74"/>
                <a:gd name="T15" fmla="*/ 0 h 75"/>
                <a:gd name="T16" fmla="*/ 37 w 74"/>
                <a:gd name="T17" fmla="*/ 0 h 75"/>
                <a:gd name="T18" fmla="*/ 44 w 74"/>
                <a:gd name="T19" fmla="*/ 0 h 75"/>
                <a:gd name="T20" fmla="*/ 51 w 74"/>
                <a:gd name="T21" fmla="*/ 2 h 75"/>
                <a:gd name="T22" fmla="*/ 57 w 74"/>
                <a:gd name="T23" fmla="*/ 7 h 75"/>
                <a:gd name="T24" fmla="*/ 62 w 74"/>
                <a:gd name="T25" fmla="*/ 10 h 75"/>
                <a:gd name="T26" fmla="*/ 67 w 74"/>
                <a:gd name="T27" fmla="*/ 17 h 75"/>
                <a:gd name="T28" fmla="*/ 71 w 74"/>
                <a:gd name="T29" fmla="*/ 24 h 75"/>
                <a:gd name="T30" fmla="*/ 74 w 74"/>
                <a:gd name="T31" fmla="*/ 30 h 75"/>
                <a:gd name="T32" fmla="*/ 74 w 74"/>
                <a:gd name="T33" fmla="*/ 36 h 75"/>
                <a:gd name="T34" fmla="*/ 74 w 74"/>
                <a:gd name="T35" fmla="*/ 36 h 75"/>
                <a:gd name="T36" fmla="*/ 74 w 74"/>
                <a:gd name="T37" fmla="*/ 45 h 75"/>
                <a:gd name="T38" fmla="*/ 71 w 74"/>
                <a:gd name="T39" fmla="*/ 51 h 75"/>
                <a:gd name="T40" fmla="*/ 67 w 74"/>
                <a:gd name="T41" fmla="*/ 58 h 75"/>
                <a:gd name="T42" fmla="*/ 62 w 74"/>
                <a:gd name="T43" fmla="*/ 63 h 75"/>
                <a:gd name="T44" fmla="*/ 57 w 74"/>
                <a:gd name="T45" fmla="*/ 68 h 75"/>
                <a:gd name="T46" fmla="*/ 51 w 74"/>
                <a:gd name="T47" fmla="*/ 71 h 75"/>
                <a:gd name="T48" fmla="*/ 44 w 74"/>
                <a:gd name="T49" fmla="*/ 75 h 75"/>
                <a:gd name="T50" fmla="*/ 37 w 74"/>
                <a:gd name="T51" fmla="*/ 75 h 75"/>
                <a:gd name="T52" fmla="*/ 30 w 74"/>
                <a:gd name="T53" fmla="*/ 75 h 75"/>
                <a:gd name="T54" fmla="*/ 23 w 74"/>
                <a:gd name="T55" fmla="*/ 71 h 75"/>
                <a:gd name="T56" fmla="*/ 17 w 74"/>
                <a:gd name="T57" fmla="*/ 68 h 75"/>
                <a:gd name="T58" fmla="*/ 10 w 74"/>
                <a:gd name="T59" fmla="*/ 63 h 75"/>
                <a:gd name="T60" fmla="*/ 6 w 74"/>
                <a:gd name="T61" fmla="*/ 58 h 75"/>
                <a:gd name="T62" fmla="*/ 3 w 74"/>
                <a:gd name="T63" fmla="*/ 51 h 75"/>
                <a:gd name="T64" fmla="*/ 0 w 74"/>
                <a:gd name="T65" fmla="*/ 45 h 75"/>
                <a:gd name="T66" fmla="*/ 0 w 74"/>
                <a:gd name="T67" fmla="*/ 36 h 75"/>
                <a:gd name="T68" fmla="*/ 0 w 74"/>
                <a:gd name="T69" fmla="*/ 36 h 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5"/>
                <a:gd name="T107" fmla="*/ 74 w 74"/>
                <a:gd name="T108" fmla="*/ 75 h 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5">
                  <a:moveTo>
                    <a:pt x="0" y="36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1"/>
                  </a:lnTo>
                  <a:lnTo>
                    <a:pt x="44" y="75"/>
                  </a:lnTo>
                  <a:lnTo>
                    <a:pt x="37" y="75"/>
                  </a:lnTo>
                  <a:lnTo>
                    <a:pt x="30" y="75"/>
                  </a:lnTo>
                  <a:lnTo>
                    <a:pt x="23" y="71"/>
                  </a:lnTo>
                  <a:lnTo>
                    <a:pt x="17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8" name="Freeform 288"/>
            <p:cNvSpPr>
              <a:spLocks/>
            </p:cNvSpPr>
            <p:nvPr/>
          </p:nvSpPr>
          <p:spPr bwMode="auto">
            <a:xfrm>
              <a:off x="5485603" y="2329735"/>
              <a:ext cx="65850" cy="93562"/>
            </a:xfrm>
            <a:custGeom>
              <a:avLst/>
              <a:gdLst>
                <a:gd name="T0" fmla="*/ 0 w 74"/>
                <a:gd name="T1" fmla="*/ 37 h 74"/>
                <a:gd name="T2" fmla="*/ 0 w 74"/>
                <a:gd name="T3" fmla="*/ 30 h 74"/>
                <a:gd name="T4" fmla="*/ 4 w 74"/>
                <a:gd name="T5" fmla="*/ 24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4 h 74"/>
                <a:gd name="T30" fmla="*/ 74 w 74"/>
                <a:gd name="T31" fmla="*/ 30 h 74"/>
                <a:gd name="T32" fmla="*/ 74 w 74"/>
                <a:gd name="T33" fmla="*/ 37 h 74"/>
                <a:gd name="T34" fmla="*/ 74 w 74"/>
                <a:gd name="T35" fmla="*/ 37 h 74"/>
                <a:gd name="T36" fmla="*/ 74 w 74"/>
                <a:gd name="T37" fmla="*/ 44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3 h 74"/>
                <a:gd name="T44" fmla="*/ 58 w 74"/>
                <a:gd name="T45" fmla="*/ 68 h 74"/>
                <a:gd name="T46" fmla="*/ 51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7 w 74"/>
                <a:gd name="T57" fmla="*/ 68 h 74"/>
                <a:gd name="T58" fmla="*/ 10 w 74"/>
                <a:gd name="T59" fmla="*/ 63 h 74"/>
                <a:gd name="T60" fmla="*/ 7 w 74"/>
                <a:gd name="T61" fmla="*/ 58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7 h 74"/>
                <a:gd name="T68" fmla="*/ 0 w 74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7"/>
                  </a:moveTo>
                  <a:lnTo>
                    <a:pt x="0" y="30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4"/>
                  </a:lnTo>
                  <a:lnTo>
                    <a:pt x="74" y="30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3"/>
                  </a:lnTo>
                  <a:lnTo>
                    <a:pt x="58" y="68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7" y="68"/>
                  </a:lnTo>
                  <a:lnTo>
                    <a:pt x="10" y="63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9" name="Freeform 289"/>
            <p:cNvSpPr>
              <a:spLocks/>
            </p:cNvSpPr>
            <p:nvPr/>
          </p:nvSpPr>
          <p:spPr bwMode="auto">
            <a:xfrm>
              <a:off x="5485603" y="2329735"/>
              <a:ext cx="65850" cy="93562"/>
            </a:xfrm>
            <a:custGeom>
              <a:avLst/>
              <a:gdLst>
                <a:gd name="T0" fmla="*/ 0 w 74"/>
                <a:gd name="T1" fmla="*/ 37 h 74"/>
                <a:gd name="T2" fmla="*/ 0 w 74"/>
                <a:gd name="T3" fmla="*/ 30 h 74"/>
                <a:gd name="T4" fmla="*/ 4 w 74"/>
                <a:gd name="T5" fmla="*/ 24 h 74"/>
                <a:gd name="T6" fmla="*/ 7 w 74"/>
                <a:gd name="T7" fmla="*/ 17 h 74"/>
                <a:gd name="T8" fmla="*/ 10 w 74"/>
                <a:gd name="T9" fmla="*/ 10 h 74"/>
                <a:gd name="T10" fmla="*/ 17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8 w 74"/>
                <a:gd name="T27" fmla="*/ 17 h 74"/>
                <a:gd name="T28" fmla="*/ 71 w 74"/>
                <a:gd name="T29" fmla="*/ 24 h 74"/>
                <a:gd name="T30" fmla="*/ 74 w 74"/>
                <a:gd name="T31" fmla="*/ 30 h 74"/>
                <a:gd name="T32" fmla="*/ 74 w 74"/>
                <a:gd name="T33" fmla="*/ 37 h 74"/>
                <a:gd name="T34" fmla="*/ 74 w 74"/>
                <a:gd name="T35" fmla="*/ 37 h 74"/>
                <a:gd name="T36" fmla="*/ 74 w 74"/>
                <a:gd name="T37" fmla="*/ 44 h 74"/>
                <a:gd name="T38" fmla="*/ 71 w 74"/>
                <a:gd name="T39" fmla="*/ 51 h 74"/>
                <a:gd name="T40" fmla="*/ 68 w 74"/>
                <a:gd name="T41" fmla="*/ 58 h 74"/>
                <a:gd name="T42" fmla="*/ 63 w 74"/>
                <a:gd name="T43" fmla="*/ 63 h 74"/>
                <a:gd name="T44" fmla="*/ 58 w 74"/>
                <a:gd name="T45" fmla="*/ 68 h 74"/>
                <a:gd name="T46" fmla="*/ 51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7 w 74"/>
                <a:gd name="T57" fmla="*/ 68 h 74"/>
                <a:gd name="T58" fmla="*/ 10 w 74"/>
                <a:gd name="T59" fmla="*/ 63 h 74"/>
                <a:gd name="T60" fmla="*/ 7 w 74"/>
                <a:gd name="T61" fmla="*/ 58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7 h 74"/>
                <a:gd name="T68" fmla="*/ 0 w 74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7"/>
                  </a:moveTo>
                  <a:lnTo>
                    <a:pt x="0" y="30"/>
                  </a:lnTo>
                  <a:lnTo>
                    <a:pt x="4" y="24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4"/>
                  </a:lnTo>
                  <a:lnTo>
                    <a:pt x="74" y="30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3"/>
                  </a:lnTo>
                  <a:lnTo>
                    <a:pt x="58" y="68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7" y="68"/>
                  </a:lnTo>
                  <a:lnTo>
                    <a:pt x="10" y="63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0" name="Freeform 290"/>
            <p:cNvSpPr>
              <a:spLocks/>
            </p:cNvSpPr>
            <p:nvPr/>
          </p:nvSpPr>
          <p:spPr bwMode="auto">
            <a:xfrm>
              <a:off x="5530986" y="22690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7 w 74"/>
                <a:gd name="T23" fmla="*/ 6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5530986" y="22690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7 w 74"/>
                <a:gd name="T23" fmla="*/ 6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6004397" y="2295598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7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7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5 w 74"/>
                <a:gd name="T49" fmla="*/ 74 h 74"/>
                <a:gd name="T50" fmla="*/ 37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7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6004397" y="2295598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7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7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5 w 74"/>
                <a:gd name="T49" fmla="*/ 74 h 74"/>
                <a:gd name="T50" fmla="*/ 37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7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5949225" y="2295598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30 h 74"/>
                <a:gd name="T4" fmla="*/ 3 w 73"/>
                <a:gd name="T5" fmla="*/ 23 h 74"/>
                <a:gd name="T6" fmla="*/ 7 w 73"/>
                <a:gd name="T7" fmla="*/ 16 h 74"/>
                <a:gd name="T8" fmla="*/ 10 w 73"/>
                <a:gd name="T9" fmla="*/ 10 h 74"/>
                <a:gd name="T10" fmla="*/ 17 w 73"/>
                <a:gd name="T11" fmla="*/ 7 h 74"/>
                <a:gd name="T12" fmla="*/ 23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8 w 73"/>
                <a:gd name="T23" fmla="*/ 7 h 74"/>
                <a:gd name="T24" fmla="*/ 63 w 73"/>
                <a:gd name="T25" fmla="*/ 10 h 74"/>
                <a:gd name="T26" fmla="*/ 68 w 73"/>
                <a:gd name="T27" fmla="*/ 16 h 74"/>
                <a:gd name="T28" fmla="*/ 71 w 73"/>
                <a:gd name="T29" fmla="*/ 23 h 74"/>
                <a:gd name="T30" fmla="*/ 73 w 73"/>
                <a:gd name="T31" fmla="*/ 30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5 h 74"/>
                <a:gd name="T38" fmla="*/ 71 w 73"/>
                <a:gd name="T39" fmla="*/ 51 h 74"/>
                <a:gd name="T40" fmla="*/ 68 w 73"/>
                <a:gd name="T41" fmla="*/ 57 h 74"/>
                <a:gd name="T42" fmla="*/ 63 w 73"/>
                <a:gd name="T43" fmla="*/ 62 h 74"/>
                <a:gd name="T44" fmla="*/ 58 w 73"/>
                <a:gd name="T45" fmla="*/ 67 h 74"/>
                <a:gd name="T46" fmla="*/ 51 w 73"/>
                <a:gd name="T47" fmla="*/ 71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3 w 73"/>
                <a:gd name="T55" fmla="*/ 71 h 74"/>
                <a:gd name="T56" fmla="*/ 17 w 73"/>
                <a:gd name="T57" fmla="*/ 67 h 74"/>
                <a:gd name="T58" fmla="*/ 10 w 73"/>
                <a:gd name="T59" fmla="*/ 62 h 74"/>
                <a:gd name="T60" fmla="*/ 7 w 73"/>
                <a:gd name="T61" fmla="*/ 57 h 74"/>
                <a:gd name="T62" fmla="*/ 3 w 73"/>
                <a:gd name="T63" fmla="*/ 51 h 74"/>
                <a:gd name="T64" fmla="*/ 0 w 73"/>
                <a:gd name="T65" fmla="*/ 45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3" y="30"/>
                  </a:lnTo>
                  <a:lnTo>
                    <a:pt x="73" y="36"/>
                  </a:lnTo>
                  <a:lnTo>
                    <a:pt x="73" y="45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5949225" y="2295598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30 h 74"/>
                <a:gd name="T4" fmla="*/ 3 w 73"/>
                <a:gd name="T5" fmla="*/ 23 h 74"/>
                <a:gd name="T6" fmla="*/ 7 w 73"/>
                <a:gd name="T7" fmla="*/ 16 h 74"/>
                <a:gd name="T8" fmla="*/ 10 w 73"/>
                <a:gd name="T9" fmla="*/ 10 h 74"/>
                <a:gd name="T10" fmla="*/ 17 w 73"/>
                <a:gd name="T11" fmla="*/ 7 h 74"/>
                <a:gd name="T12" fmla="*/ 23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8 w 73"/>
                <a:gd name="T23" fmla="*/ 7 h 74"/>
                <a:gd name="T24" fmla="*/ 63 w 73"/>
                <a:gd name="T25" fmla="*/ 10 h 74"/>
                <a:gd name="T26" fmla="*/ 68 w 73"/>
                <a:gd name="T27" fmla="*/ 16 h 74"/>
                <a:gd name="T28" fmla="*/ 71 w 73"/>
                <a:gd name="T29" fmla="*/ 23 h 74"/>
                <a:gd name="T30" fmla="*/ 73 w 73"/>
                <a:gd name="T31" fmla="*/ 30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5 h 74"/>
                <a:gd name="T38" fmla="*/ 71 w 73"/>
                <a:gd name="T39" fmla="*/ 51 h 74"/>
                <a:gd name="T40" fmla="*/ 68 w 73"/>
                <a:gd name="T41" fmla="*/ 57 h 74"/>
                <a:gd name="T42" fmla="*/ 63 w 73"/>
                <a:gd name="T43" fmla="*/ 62 h 74"/>
                <a:gd name="T44" fmla="*/ 58 w 73"/>
                <a:gd name="T45" fmla="*/ 67 h 74"/>
                <a:gd name="T46" fmla="*/ 51 w 73"/>
                <a:gd name="T47" fmla="*/ 71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3 w 73"/>
                <a:gd name="T55" fmla="*/ 71 h 74"/>
                <a:gd name="T56" fmla="*/ 17 w 73"/>
                <a:gd name="T57" fmla="*/ 67 h 74"/>
                <a:gd name="T58" fmla="*/ 10 w 73"/>
                <a:gd name="T59" fmla="*/ 62 h 74"/>
                <a:gd name="T60" fmla="*/ 7 w 73"/>
                <a:gd name="T61" fmla="*/ 57 h 74"/>
                <a:gd name="T62" fmla="*/ 3 w 73"/>
                <a:gd name="T63" fmla="*/ 51 h 74"/>
                <a:gd name="T64" fmla="*/ 0 w 73"/>
                <a:gd name="T65" fmla="*/ 45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3" y="30"/>
                  </a:lnTo>
                  <a:lnTo>
                    <a:pt x="73" y="36"/>
                  </a:lnTo>
                  <a:lnTo>
                    <a:pt x="73" y="45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5892273" y="229812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3 w 74"/>
                <a:gd name="T5" fmla="*/ 24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4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6 w 74"/>
                <a:gd name="T57" fmla="*/ 68 h 74"/>
                <a:gd name="T58" fmla="*/ 10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5892273" y="229812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3 w 74"/>
                <a:gd name="T5" fmla="*/ 24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4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6 w 74"/>
                <a:gd name="T57" fmla="*/ 68 h 74"/>
                <a:gd name="T58" fmla="*/ 10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5835322" y="229812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3 w 74"/>
                <a:gd name="T5" fmla="*/ 24 h 74"/>
                <a:gd name="T6" fmla="*/ 6 w 74"/>
                <a:gd name="T7" fmla="*/ 17 h 74"/>
                <a:gd name="T8" fmla="*/ 9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0 w 74"/>
                <a:gd name="T29" fmla="*/ 24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0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6 w 74"/>
                <a:gd name="T57" fmla="*/ 68 h 74"/>
                <a:gd name="T58" fmla="*/ 9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9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4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5835322" y="229812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3 w 74"/>
                <a:gd name="T5" fmla="*/ 24 h 74"/>
                <a:gd name="T6" fmla="*/ 6 w 74"/>
                <a:gd name="T7" fmla="*/ 17 h 74"/>
                <a:gd name="T8" fmla="*/ 9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0 w 74"/>
                <a:gd name="T29" fmla="*/ 24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0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6 w 74"/>
                <a:gd name="T57" fmla="*/ 68 h 74"/>
                <a:gd name="T58" fmla="*/ 9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9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4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5852229" y="2295598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4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5852229" y="2295598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5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1 h 74"/>
                <a:gd name="T48" fmla="*/ 45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4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5797057" y="2295598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5797057" y="2295598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5740106" y="229812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4 w 74"/>
                <a:gd name="T5" fmla="*/ 24 h 74"/>
                <a:gd name="T6" fmla="*/ 6 w 74"/>
                <a:gd name="T7" fmla="*/ 17 h 74"/>
                <a:gd name="T8" fmla="*/ 9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0 w 74"/>
                <a:gd name="T29" fmla="*/ 24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0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6 w 74"/>
                <a:gd name="T57" fmla="*/ 68 h 74"/>
                <a:gd name="T58" fmla="*/ 9 w 74"/>
                <a:gd name="T59" fmla="*/ 63 h 74"/>
                <a:gd name="T60" fmla="*/ 6 w 74"/>
                <a:gd name="T61" fmla="*/ 58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4" y="24"/>
                  </a:lnTo>
                  <a:lnTo>
                    <a:pt x="6" y="17"/>
                  </a:lnTo>
                  <a:lnTo>
                    <a:pt x="9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4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5740106" y="229812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4 w 74"/>
                <a:gd name="T5" fmla="*/ 24 h 74"/>
                <a:gd name="T6" fmla="*/ 6 w 74"/>
                <a:gd name="T7" fmla="*/ 17 h 74"/>
                <a:gd name="T8" fmla="*/ 9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0 w 74"/>
                <a:gd name="T29" fmla="*/ 24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0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6 w 74"/>
                <a:gd name="T57" fmla="*/ 68 h 74"/>
                <a:gd name="T58" fmla="*/ 9 w 74"/>
                <a:gd name="T59" fmla="*/ 63 h 74"/>
                <a:gd name="T60" fmla="*/ 6 w 74"/>
                <a:gd name="T61" fmla="*/ 58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4" y="24"/>
                  </a:lnTo>
                  <a:lnTo>
                    <a:pt x="6" y="17"/>
                  </a:lnTo>
                  <a:lnTo>
                    <a:pt x="9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4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5683154" y="2298126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29 h 74"/>
                <a:gd name="T4" fmla="*/ 3 w 73"/>
                <a:gd name="T5" fmla="*/ 24 h 74"/>
                <a:gd name="T6" fmla="*/ 7 w 73"/>
                <a:gd name="T7" fmla="*/ 17 h 74"/>
                <a:gd name="T8" fmla="*/ 10 w 73"/>
                <a:gd name="T9" fmla="*/ 10 h 74"/>
                <a:gd name="T10" fmla="*/ 17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8 w 73"/>
                <a:gd name="T23" fmla="*/ 7 h 74"/>
                <a:gd name="T24" fmla="*/ 63 w 73"/>
                <a:gd name="T25" fmla="*/ 10 h 74"/>
                <a:gd name="T26" fmla="*/ 68 w 73"/>
                <a:gd name="T27" fmla="*/ 17 h 74"/>
                <a:gd name="T28" fmla="*/ 71 w 73"/>
                <a:gd name="T29" fmla="*/ 24 h 74"/>
                <a:gd name="T30" fmla="*/ 73 w 73"/>
                <a:gd name="T31" fmla="*/ 29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4 h 74"/>
                <a:gd name="T38" fmla="*/ 71 w 73"/>
                <a:gd name="T39" fmla="*/ 51 h 74"/>
                <a:gd name="T40" fmla="*/ 68 w 73"/>
                <a:gd name="T41" fmla="*/ 58 h 74"/>
                <a:gd name="T42" fmla="*/ 63 w 73"/>
                <a:gd name="T43" fmla="*/ 63 h 74"/>
                <a:gd name="T44" fmla="*/ 58 w 73"/>
                <a:gd name="T45" fmla="*/ 68 h 74"/>
                <a:gd name="T46" fmla="*/ 51 w 73"/>
                <a:gd name="T47" fmla="*/ 70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0 h 74"/>
                <a:gd name="T56" fmla="*/ 17 w 73"/>
                <a:gd name="T57" fmla="*/ 68 h 74"/>
                <a:gd name="T58" fmla="*/ 10 w 73"/>
                <a:gd name="T59" fmla="*/ 63 h 74"/>
                <a:gd name="T60" fmla="*/ 7 w 73"/>
                <a:gd name="T61" fmla="*/ 58 h 74"/>
                <a:gd name="T62" fmla="*/ 3 w 73"/>
                <a:gd name="T63" fmla="*/ 51 h 74"/>
                <a:gd name="T64" fmla="*/ 0 w 73"/>
                <a:gd name="T65" fmla="*/ 44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29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4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3" y="44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3"/>
                  </a:lnTo>
                  <a:lnTo>
                    <a:pt x="58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0"/>
                  </a:lnTo>
                  <a:lnTo>
                    <a:pt x="17" y="68"/>
                  </a:lnTo>
                  <a:lnTo>
                    <a:pt x="10" y="63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5683154" y="2298126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29 h 74"/>
                <a:gd name="T4" fmla="*/ 3 w 73"/>
                <a:gd name="T5" fmla="*/ 24 h 74"/>
                <a:gd name="T6" fmla="*/ 7 w 73"/>
                <a:gd name="T7" fmla="*/ 17 h 74"/>
                <a:gd name="T8" fmla="*/ 10 w 73"/>
                <a:gd name="T9" fmla="*/ 10 h 74"/>
                <a:gd name="T10" fmla="*/ 17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8 w 73"/>
                <a:gd name="T23" fmla="*/ 7 h 74"/>
                <a:gd name="T24" fmla="*/ 63 w 73"/>
                <a:gd name="T25" fmla="*/ 10 h 74"/>
                <a:gd name="T26" fmla="*/ 68 w 73"/>
                <a:gd name="T27" fmla="*/ 17 h 74"/>
                <a:gd name="T28" fmla="*/ 71 w 73"/>
                <a:gd name="T29" fmla="*/ 24 h 74"/>
                <a:gd name="T30" fmla="*/ 73 w 73"/>
                <a:gd name="T31" fmla="*/ 29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4 h 74"/>
                <a:gd name="T38" fmla="*/ 71 w 73"/>
                <a:gd name="T39" fmla="*/ 51 h 74"/>
                <a:gd name="T40" fmla="*/ 68 w 73"/>
                <a:gd name="T41" fmla="*/ 58 h 74"/>
                <a:gd name="T42" fmla="*/ 63 w 73"/>
                <a:gd name="T43" fmla="*/ 63 h 74"/>
                <a:gd name="T44" fmla="*/ 58 w 73"/>
                <a:gd name="T45" fmla="*/ 68 h 74"/>
                <a:gd name="T46" fmla="*/ 51 w 73"/>
                <a:gd name="T47" fmla="*/ 70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0 h 74"/>
                <a:gd name="T56" fmla="*/ 17 w 73"/>
                <a:gd name="T57" fmla="*/ 68 h 74"/>
                <a:gd name="T58" fmla="*/ 10 w 73"/>
                <a:gd name="T59" fmla="*/ 63 h 74"/>
                <a:gd name="T60" fmla="*/ 7 w 73"/>
                <a:gd name="T61" fmla="*/ 58 h 74"/>
                <a:gd name="T62" fmla="*/ 3 w 73"/>
                <a:gd name="T63" fmla="*/ 51 h 74"/>
                <a:gd name="T64" fmla="*/ 0 w 73"/>
                <a:gd name="T65" fmla="*/ 44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29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4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3" y="44"/>
                  </a:lnTo>
                  <a:lnTo>
                    <a:pt x="71" y="51"/>
                  </a:lnTo>
                  <a:lnTo>
                    <a:pt x="68" y="58"/>
                  </a:lnTo>
                  <a:lnTo>
                    <a:pt x="63" y="63"/>
                  </a:lnTo>
                  <a:lnTo>
                    <a:pt x="58" y="68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0"/>
                  </a:lnTo>
                  <a:lnTo>
                    <a:pt x="17" y="68"/>
                  </a:lnTo>
                  <a:lnTo>
                    <a:pt x="10" y="63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5959903" y="2504215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7 w 74"/>
                <a:gd name="T23" fmla="*/ 6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5959903" y="2504215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10 h 74"/>
                <a:gd name="T10" fmla="*/ 16 w 74"/>
                <a:gd name="T11" fmla="*/ 6 h 74"/>
                <a:gd name="T12" fmla="*/ 23 w 74"/>
                <a:gd name="T13" fmla="*/ 1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7 w 74"/>
                <a:gd name="T23" fmla="*/ 6 h 74"/>
                <a:gd name="T24" fmla="*/ 62 w 74"/>
                <a:gd name="T25" fmla="*/ 10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1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6184151" y="2504215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7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7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8 w 74"/>
                <a:gd name="T23" fmla="*/ 6 h 74"/>
                <a:gd name="T24" fmla="*/ 63 w 74"/>
                <a:gd name="T25" fmla="*/ 10 h 74"/>
                <a:gd name="T26" fmla="*/ 68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8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7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6184151" y="2504215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3 h 74"/>
                <a:gd name="T6" fmla="*/ 7 w 74"/>
                <a:gd name="T7" fmla="*/ 16 h 74"/>
                <a:gd name="T8" fmla="*/ 10 w 74"/>
                <a:gd name="T9" fmla="*/ 10 h 74"/>
                <a:gd name="T10" fmla="*/ 17 w 74"/>
                <a:gd name="T11" fmla="*/ 6 h 74"/>
                <a:gd name="T12" fmla="*/ 23 w 74"/>
                <a:gd name="T13" fmla="*/ 1 h 74"/>
                <a:gd name="T14" fmla="*/ 30 w 74"/>
                <a:gd name="T15" fmla="*/ 0 h 74"/>
                <a:gd name="T16" fmla="*/ 37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8 w 74"/>
                <a:gd name="T23" fmla="*/ 6 h 74"/>
                <a:gd name="T24" fmla="*/ 63 w 74"/>
                <a:gd name="T25" fmla="*/ 10 h 74"/>
                <a:gd name="T26" fmla="*/ 68 w 74"/>
                <a:gd name="T27" fmla="*/ 16 h 74"/>
                <a:gd name="T28" fmla="*/ 71 w 74"/>
                <a:gd name="T29" fmla="*/ 23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8 w 74"/>
                <a:gd name="T41" fmla="*/ 57 h 74"/>
                <a:gd name="T42" fmla="*/ 63 w 74"/>
                <a:gd name="T43" fmla="*/ 62 h 74"/>
                <a:gd name="T44" fmla="*/ 58 w 74"/>
                <a:gd name="T45" fmla="*/ 67 h 74"/>
                <a:gd name="T46" fmla="*/ 51 w 74"/>
                <a:gd name="T47" fmla="*/ 71 h 74"/>
                <a:gd name="T48" fmla="*/ 44 w 74"/>
                <a:gd name="T49" fmla="*/ 74 h 74"/>
                <a:gd name="T50" fmla="*/ 37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7 w 74"/>
                <a:gd name="T57" fmla="*/ 67 h 74"/>
                <a:gd name="T58" fmla="*/ 10 w 74"/>
                <a:gd name="T59" fmla="*/ 62 h 74"/>
                <a:gd name="T60" fmla="*/ 7 w 74"/>
                <a:gd name="T61" fmla="*/ 57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8" y="6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7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6385261" y="2649614"/>
              <a:ext cx="65850" cy="92297"/>
            </a:xfrm>
            <a:custGeom>
              <a:avLst/>
              <a:gdLst>
                <a:gd name="T0" fmla="*/ 0 w 74"/>
                <a:gd name="T1" fmla="*/ 36 h 73"/>
                <a:gd name="T2" fmla="*/ 0 w 74"/>
                <a:gd name="T3" fmla="*/ 29 h 73"/>
                <a:gd name="T4" fmla="*/ 3 w 74"/>
                <a:gd name="T5" fmla="*/ 22 h 73"/>
                <a:gd name="T6" fmla="*/ 6 w 74"/>
                <a:gd name="T7" fmla="*/ 16 h 73"/>
                <a:gd name="T8" fmla="*/ 10 w 74"/>
                <a:gd name="T9" fmla="*/ 10 h 73"/>
                <a:gd name="T10" fmla="*/ 16 w 74"/>
                <a:gd name="T11" fmla="*/ 6 h 73"/>
                <a:gd name="T12" fmla="*/ 23 w 74"/>
                <a:gd name="T13" fmla="*/ 1 h 73"/>
                <a:gd name="T14" fmla="*/ 30 w 74"/>
                <a:gd name="T15" fmla="*/ 0 h 73"/>
                <a:gd name="T16" fmla="*/ 36 w 74"/>
                <a:gd name="T17" fmla="*/ 0 h 73"/>
                <a:gd name="T18" fmla="*/ 44 w 74"/>
                <a:gd name="T19" fmla="*/ 0 h 73"/>
                <a:gd name="T20" fmla="*/ 51 w 74"/>
                <a:gd name="T21" fmla="*/ 1 h 73"/>
                <a:gd name="T22" fmla="*/ 57 w 74"/>
                <a:gd name="T23" fmla="*/ 6 h 73"/>
                <a:gd name="T24" fmla="*/ 62 w 74"/>
                <a:gd name="T25" fmla="*/ 10 h 73"/>
                <a:gd name="T26" fmla="*/ 67 w 74"/>
                <a:gd name="T27" fmla="*/ 16 h 73"/>
                <a:gd name="T28" fmla="*/ 71 w 74"/>
                <a:gd name="T29" fmla="*/ 22 h 73"/>
                <a:gd name="T30" fmla="*/ 74 w 74"/>
                <a:gd name="T31" fmla="*/ 29 h 73"/>
                <a:gd name="T32" fmla="*/ 74 w 74"/>
                <a:gd name="T33" fmla="*/ 36 h 73"/>
                <a:gd name="T34" fmla="*/ 74 w 74"/>
                <a:gd name="T35" fmla="*/ 36 h 73"/>
                <a:gd name="T36" fmla="*/ 74 w 74"/>
                <a:gd name="T37" fmla="*/ 44 h 73"/>
                <a:gd name="T38" fmla="*/ 71 w 74"/>
                <a:gd name="T39" fmla="*/ 51 h 73"/>
                <a:gd name="T40" fmla="*/ 67 w 74"/>
                <a:gd name="T41" fmla="*/ 57 h 73"/>
                <a:gd name="T42" fmla="*/ 62 w 74"/>
                <a:gd name="T43" fmla="*/ 62 h 73"/>
                <a:gd name="T44" fmla="*/ 57 w 74"/>
                <a:gd name="T45" fmla="*/ 67 h 73"/>
                <a:gd name="T46" fmla="*/ 51 w 74"/>
                <a:gd name="T47" fmla="*/ 70 h 73"/>
                <a:gd name="T48" fmla="*/ 44 w 74"/>
                <a:gd name="T49" fmla="*/ 73 h 73"/>
                <a:gd name="T50" fmla="*/ 36 w 74"/>
                <a:gd name="T51" fmla="*/ 73 h 73"/>
                <a:gd name="T52" fmla="*/ 30 w 74"/>
                <a:gd name="T53" fmla="*/ 73 h 73"/>
                <a:gd name="T54" fmla="*/ 23 w 74"/>
                <a:gd name="T55" fmla="*/ 70 h 73"/>
                <a:gd name="T56" fmla="*/ 16 w 74"/>
                <a:gd name="T57" fmla="*/ 67 h 73"/>
                <a:gd name="T58" fmla="*/ 10 w 74"/>
                <a:gd name="T59" fmla="*/ 62 h 73"/>
                <a:gd name="T60" fmla="*/ 6 w 74"/>
                <a:gd name="T61" fmla="*/ 57 h 73"/>
                <a:gd name="T62" fmla="*/ 3 w 74"/>
                <a:gd name="T63" fmla="*/ 51 h 73"/>
                <a:gd name="T64" fmla="*/ 0 w 74"/>
                <a:gd name="T65" fmla="*/ 44 h 73"/>
                <a:gd name="T66" fmla="*/ 0 w 74"/>
                <a:gd name="T67" fmla="*/ 36 h 73"/>
                <a:gd name="T68" fmla="*/ 0 w 74"/>
                <a:gd name="T69" fmla="*/ 36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3"/>
                <a:gd name="T107" fmla="*/ 74 w 7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3">
                  <a:moveTo>
                    <a:pt x="0" y="36"/>
                  </a:moveTo>
                  <a:lnTo>
                    <a:pt x="0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2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6385261" y="2649614"/>
              <a:ext cx="65850" cy="92297"/>
            </a:xfrm>
            <a:custGeom>
              <a:avLst/>
              <a:gdLst>
                <a:gd name="T0" fmla="*/ 0 w 74"/>
                <a:gd name="T1" fmla="*/ 36 h 73"/>
                <a:gd name="T2" fmla="*/ 0 w 74"/>
                <a:gd name="T3" fmla="*/ 29 h 73"/>
                <a:gd name="T4" fmla="*/ 3 w 74"/>
                <a:gd name="T5" fmla="*/ 22 h 73"/>
                <a:gd name="T6" fmla="*/ 6 w 74"/>
                <a:gd name="T7" fmla="*/ 16 h 73"/>
                <a:gd name="T8" fmla="*/ 10 w 74"/>
                <a:gd name="T9" fmla="*/ 10 h 73"/>
                <a:gd name="T10" fmla="*/ 16 w 74"/>
                <a:gd name="T11" fmla="*/ 6 h 73"/>
                <a:gd name="T12" fmla="*/ 23 w 74"/>
                <a:gd name="T13" fmla="*/ 1 h 73"/>
                <a:gd name="T14" fmla="*/ 30 w 74"/>
                <a:gd name="T15" fmla="*/ 0 h 73"/>
                <a:gd name="T16" fmla="*/ 36 w 74"/>
                <a:gd name="T17" fmla="*/ 0 h 73"/>
                <a:gd name="T18" fmla="*/ 44 w 74"/>
                <a:gd name="T19" fmla="*/ 0 h 73"/>
                <a:gd name="T20" fmla="*/ 51 w 74"/>
                <a:gd name="T21" fmla="*/ 1 h 73"/>
                <a:gd name="T22" fmla="*/ 57 w 74"/>
                <a:gd name="T23" fmla="*/ 6 h 73"/>
                <a:gd name="T24" fmla="*/ 62 w 74"/>
                <a:gd name="T25" fmla="*/ 10 h 73"/>
                <a:gd name="T26" fmla="*/ 67 w 74"/>
                <a:gd name="T27" fmla="*/ 16 h 73"/>
                <a:gd name="T28" fmla="*/ 71 w 74"/>
                <a:gd name="T29" fmla="*/ 22 h 73"/>
                <a:gd name="T30" fmla="*/ 74 w 74"/>
                <a:gd name="T31" fmla="*/ 29 h 73"/>
                <a:gd name="T32" fmla="*/ 74 w 74"/>
                <a:gd name="T33" fmla="*/ 36 h 73"/>
                <a:gd name="T34" fmla="*/ 74 w 74"/>
                <a:gd name="T35" fmla="*/ 36 h 73"/>
                <a:gd name="T36" fmla="*/ 74 w 74"/>
                <a:gd name="T37" fmla="*/ 44 h 73"/>
                <a:gd name="T38" fmla="*/ 71 w 74"/>
                <a:gd name="T39" fmla="*/ 51 h 73"/>
                <a:gd name="T40" fmla="*/ 67 w 74"/>
                <a:gd name="T41" fmla="*/ 57 h 73"/>
                <a:gd name="T42" fmla="*/ 62 w 74"/>
                <a:gd name="T43" fmla="*/ 62 h 73"/>
                <a:gd name="T44" fmla="*/ 57 w 74"/>
                <a:gd name="T45" fmla="*/ 67 h 73"/>
                <a:gd name="T46" fmla="*/ 51 w 74"/>
                <a:gd name="T47" fmla="*/ 70 h 73"/>
                <a:gd name="T48" fmla="*/ 44 w 74"/>
                <a:gd name="T49" fmla="*/ 73 h 73"/>
                <a:gd name="T50" fmla="*/ 36 w 74"/>
                <a:gd name="T51" fmla="*/ 73 h 73"/>
                <a:gd name="T52" fmla="*/ 30 w 74"/>
                <a:gd name="T53" fmla="*/ 73 h 73"/>
                <a:gd name="T54" fmla="*/ 23 w 74"/>
                <a:gd name="T55" fmla="*/ 70 h 73"/>
                <a:gd name="T56" fmla="*/ 16 w 74"/>
                <a:gd name="T57" fmla="*/ 67 h 73"/>
                <a:gd name="T58" fmla="*/ 10 w 74"/>
                <a:gd name="T59" fmla="*/ 62 h 73"/>
                <a:gd name="T60" fmla="*/ 6 w 74"/>
                <a:gd name="T61" fmla="*/ 57 h 73"/>
                <a:gd name="T62" fmla="*/ 3 w 74"/>
                <a:gd name="T63" fmla="*/ 51 h 73"/>
                <a:gd name="T64" fmla="*/ 0 w 74"/>
                <a:gd name="T65" fmla="*/ 44 h 73"/>
                <a:gd name="T66" fmla="*/ 0 w 74"/>
                <a:gd name="T67" fmla="*/ 36 h 73"/>
                <a:gd name="T68" fmla="*/ 0 w 74"/>
                <a:gd name="T69" fmla="*/ 36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3"/>
                <a:gd name="T107" fmla="*/ 74 w 7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3">
                  <a:moveTo>
                    <a:pt x="0" y="36"/>
                  </a:moveTo>
                  <a:lnTo>
                    <a:pt x="0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1" y="22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6520522" y="2822830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30 h 74"/>
                <a:gd name="T4" fmla="*/ 3 w 73"/>
                <a:gd name="T5" fmla="*/ 23 h 74"/>
                <a:gd name="T6" fmla="*/ 6 w 73"/>
                <a:gd name="T7" fmla="*/ 16 h 74"/>
                <a:gd name="T8" fmla="*/ 10 w 73"/>
                <a:gd name="T9" fmla="*/ 10 h 74"/>
                <a:gd name="T10" fmla="*/ 15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7 w 73"/>
                <a:gd name="T23" fmla="*/ 7 h 74"/>
                <a:gd name="T24" fmla="*/ 61 w 73"/>
                <a:gd name="T25" fmla="*/ 10 h 74"/>
                <a:gd name="T26" fmla="*/ 66 w 73"/>
                <a:gd name="T27" fmla="*/ 16 h 74"/>
                <a:gd name="T28" fmla="*/ 70 w 73"/>
                <a:gd name="T29" fmla="*/ 23 h 74"/>
                <a:gd name="T30" fmla="*/ 73 w 73"/>
                <a:gd name="T31" fmla="*/ 30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5 h 74"/>
                <a:gd name="T38" fmla="*/ 70 w 73"/>
                <a:gd name="T39" fmla="*/ 51 h 74"/>
                <a:gd name="T40" fmla="*/ 66 w 73"/>
                <a:gd name="T41" fmla="*/ 57 h 74"/>
                <a:gd name="T42" fmla="*/ 61 w 73"/>
                <a:gd name="T43" fmla="*/ 62 h 74"/>
                <a:gd name="T44" fmla="*/ 57 w 73"/>
                <a:gd name="T45" fmla="*/ 67 h 74"/>
                <a:gd name="T46" fmla="*/ 51 w 73"/>
                <a:gd name="T47" fmla="*/ 70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0 h 74"/>
                <a:gd name="T56" fmla="*/ 15 w 73"/>
                <a:gd name="T57" fmla="*/ 67 h 74"/>
                <a:gd name="T58" fmla="*/ 10 w 73"/>
                <a:gd name="T59" fmla="*/ 62 h 74"/>
                <a:gd name="T60" fmla="*/ 6 w 73"/>
                <a:gd name="T61" fmla="*/ 57 h 74"/>
                <a:gd name="T62" fmla="*/ 3 w 73"/>
                <a:gd name="T63" fmla="*/ 51 h 74"/>
                <a:gd name="T64" fmla="*/ 0 w 73"/>
                <a:gd name="T65" fmla="*/ 45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1" y="10"/>
                  </a:lnTo>
                  <a:lnTo>
                    <a:pt x="66" y="16"/>
                  </a:lnTo>
                  <a:lnTo>
                    <a:pt x="70" y="23"/>
                  </a:lnTo>
                  <a:lnTo>
                    <a:pt x="73" y="30"/>
                  </a:lnTo>
                  <a:lnTo>
                    <a:pt x="73" y="36"/>
                  </a:lnTo>
                  <a:lnTo>
                    <a:pt x="73" y="45"/>
                  </a:lnTo>
                  <a:lnTo>
                    <a:pt x="70" y="51"/>
                  </a:lnTo>
                  <a:lnTo>
                    <a:pt x="66" y="57"/>
                  </a:lnTo>
                  <a:lnTo>
                    <a:pt x="61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0"/>
                  </a:lnTo>
                  <a:lnTo>
                    <a:pt x="15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6520522" y="2822830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30 h 74"/>
                <a:gd name="T4" fmla="*/ 3 w 73"/>
                <a:gd name="T5" fmla="*/ 23 h 74"/>
                <a:gd name="T6" fmla="*/ 6 w 73"/>
                <a:gd name="T7" fmla="*/ 16 h 74"/>
                <a:gd name="T8" fmla="*/ 10 w 73"/>
                <a:gd name="T9" fmla="*/ 10 h 74"/>
                <a:gd name="T10" fmla="*/ 15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7 w 73"/>
                <a:gd name="T23" fmla="*/ 7 h 74"/>
                <a:gd name="T24" fmla="*/ 61 w 73"/>
                <a:gd name="T25" fmla="*/ 10 h 74"/>
                <a:gd name="T26" fmla="*/ 66 w 73"/>
                <a:gd name="T27" fmla="*/ 16 h 74"/>
                <a:gd name="T28" fmla="*/ 70 w 73"/>
                <a:gd name="T29" fmla="*/ 23 h 74"/>
                <a:gd name="T30" fmla="*/ 73 w 73"/>
                <a:gd name="T31" fmla="*/ 30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5 h 74"/>
                <a:gd name="T38" fmla="*/ 70 w 73"/>
                <a:gd name="T39" fmla="*/ 51 h 74"/>
                <a:gd name="T40" fmla="*/ 66 w 73"/>
                <a:gd name="T41" fmla="*/ 57 h 74"/>
                <a:gd name="T42" fmla="*/ 61 w 73"/>
                <a:gd name="T43" fmla="*/ 62 h 74"/>
                <a:gd name="T44" fmla="*/ 57 w 73"/>
                <a:gd name="T45" fmla="*/ 67 h 74"/>
                <a:gd name="T46" fmla="*/ 51 w 73"/>
                <a:gd name="T47" fmla="*/ 70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0 h 74"/>
                <a:gd name="T56" fmla="*/ 15 w 73"/>
                <a:gd name="T57" fmla="*/ 67 h 74"/>
                <a:gd name="T58" fmla="*/ 10 w 73"/>
                <a:gd name="T59" fmla="*/ 62 h 74"/>
                <a:gd name="T60" fmla="*/ 6 w 73"/>
                <a:gd name="T61" fmla="*/ 57 h 74"/>
                <a:gd name="T62" fmla="*/ 3 w 73"/>
                <a:gd name="T63" fmla="*/ 51 h 74"/>
                <a:gd name="T64" fmla="*/ 0 w 73"/>
                <a:gd name="T65" fmla="*/ 45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1" y="10"/>
                  </a:lnTo>
                  <a:lnTo>
                    <a:pt x="66" y="16"/>
                  </a:lnTo>
                  <a:lnTo>
                    <a:pt x="70" y="23"/>
                  </a:lnTo>
                  <a:lnTo>
                    <a:pt x="73" y="30"/>
                  </a:lnTo>
                  <a:lnTo>
                    <a:pt x="73" y="36"/>
                  </a:lnTo>
                  <a:lnTo>
                    <a:pt x="73" y="45"/>
                  </a:lnTo>
                  <a:lnTo>
                    <a:pt x="70" y="51"/>
                  </a:lnTo>
                  <a:lnTo>
                    <a:pt x="66" y="57"/>
                  </a:lnTo>
                  <a:lnTo>
                    <a:pt x="61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0"/>
                  </a:lnTo>
                  <a:lnTo>
                    <a:pt x="15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6724302" y="2678694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9 h 74"/>
                <a:gd name="T10" fmla="*/ 16 w 74"/>
                <a:gd name="T11" fmla="*/ 6 h 74"/>
                <a:gd name="T12" fmla="*/ 23 w 74"/>
                <a:gd name="T13" fmla="*/ 1 h 74"/>
                <a:gd name="T14" fmla="*/ 29 w 74"/>
                <a:gd name="T15" fmla="*/ 0 h 74"/>
                <a:gd name="T16" fmla="*/ 35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7 w 74"/>
                <a:gd name="T23" fmla="*/ 6 h 74"/>
                <a:gd name="T24" fmla="*/ 62 w 74"/>
                <a:gd name="T25" fmla="*/ 9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0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5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0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9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0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6724302" y="2678694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3 w 74"/>
                <a:gd name="T5" fmla="*/ 23 h 74"/>
                <a:gd name="T6" fmla="*/ 6 w 74"/>
                <a:gd name="T7" fmla="*/ 16 h 74"/>
                <a:gd name="T8" fmla="*/ 10 w 74"/>
                <a:gd name="T9" fmla="*/ 9 h 74"/>
                <a:gd name="T10" fmla="*/ 16 w 74"/>
                <a:gd name="T11" fmla="*/ 6 h 74"/>
                <a:gd name="T12" fmla="*/ 23 w 74"/>
                <a:gd name="T13" fmla="*/ 1 h 74"/>
                <a:gd name="T14" fmla="*/ 29 w 74"/>
                <a:gd name="T15" fmla="*/ 0 h 74"/>
                <a:gd name="T16" fmla="*/ 35 w 74"/>
                <a:gd name="T17" fmla="*/ 0 h 74"/>
                <a:gd name="T18" fmla="*/ 44 w 74"/>
                <a:gd name="T19" fmla="*/ 0 h 74"/>
                <a:gd name="T20" fmla="*/ 51 w 74"/>
                <a:gd name="T21" fmla="*/ 1 h 74"/>
                <a:gd name="T22" fmla="*/ 57 w 74"/>
                <a:gd name="T23" fmla="*/ 6 h 74"/>
                <a:gd name="T24" fmla="*/ 62 w 74"/>
                <a:gd name="T25" fmla="*/ 9 h 74"/>
                <a:gd name="T26" fmla="*/ 67 w 74"/>
                <a:gd name="T27" fmla="*/ 16 h 74"/>
                <a:gd name="T28" fmla="*/ 71 w 74"/>
                <a:gd name="T29" fmla="*/ 23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0 h 74"/>
                <a:gd name="T40" fmla="*/ 67 w 74"/>
                <a:gd name="T41" fmla="*/ 57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5 w 74"/>
                <a:gd name="T51" fmla="*/ 74 h 74"/>
                <a:gd name="T52" fmla="*/ 29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7 h 74"/>
                <a:gd name="T62" fmla="*/ 3 w 74"/>
                <a:gd name="T63" fmla="*/ 50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2" y="9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0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6385261" y="30137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4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4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8 h 74"/>
                <a:gd name="T58" fmla="*/ 10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6385261" y="3013746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30 h 74"/>
                <a:gd name="T4" fmla="*/ 3 w 74"/>
                <a:gd name="T5" fmla="*/ 24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4 h 74"/>
                <a:gd name="T30" fmla="*/ 74 w 74"/>
                <a:gd name="T31" fmla="*/ 30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5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3 h 74"/>
                <a:gd name="T44" fmla="*/ 57 w 74"/>
                <a:gd name="T45" fmla="*/ 68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1 h 74"/>
                <a:gd name="T56" fmla="*/ 16 w 74"/>
                <a:gd name="T57" fmla="*/ 68 h 74"/>
                <a:gd name="T58" fmla="*/ 10 w 74"/>
                <a:gd name="T59" fmla="*/ 63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5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30"/>
                  </a:lnTo>
                  <a:lnTo>
                    <a:pt x="3" y="24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4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5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6711844" y="2932828"/>
              <a:ext cx="65850" cy="93562"/>
            </a:xfrm>
            <a:custGeom>
              <a:avLst/>
              <a:gdLst>
                <a:gd name="T0" fmla="*/ 0 w 74"/>
                <a:gd name="T1" fmla="*/ 37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7 w 74"/>
                <a:gd name="T27" fmla="*/ 17 h 74"/>
                <a:gd name="T28" fmla="*/ 70 w 74"/>
                <a:gd name="T29" fmla="*/ 23 h 74"/>
                <a:gd name="T30" fmla="*/ 74 w 74"/>
                <a:gd name="T31" fmla="*/ 30 h 74"/>
                <a:gd name="T32" fmla="*/ 74 w 74"/>
                <a:gd name="T33" fmla="*/ 37 h 74"/>
                <a:gd name="T34" fmla="*/ 74 w 74"/>
                <a:gd name="T35" fmla="*/ 37 h 74"/>
                <a:gd name="T36" fmla="*/ 74 w 74"/>
                <a:gd name="T37" fmla="*/ 44 h 74"/>
                <a:gd name="T38" fmla="*/ 70 w 74"/>
                <a:gd name="T39" fmla="*/ 51 h 74"/>
                <a:gd name="T40" fmla="*/ 67 w 74"/>
                <a:gd name="T41" fmla="*/ 58 h 74"/>
                <a:gd name="T42" fmla="*/ 63 w 74"/>
                <a:gd name="T43" fmla="*/ 63 h 74"/>
                <a:gd name="T44" fmla="*/ 58 w 74"/>
                <a:gd name="T45" fmla="*/ 68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1 h 74"/>
                <a:gd name="T56" fmla="*/ 16 w 74"/>
                <a:gd name="T57" fmla="*/ 68 h 74"/>
                <a:gd name="T58" fmla="*/ 10 w 74"/>
                <a:gd name="T59" fmla="*/ 63 h 74"/>
                <a:gd name="T60" fmla="*/ 7 w 74"/>
                <a:gd name="T61" fmla="*/ 58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7 h 74"/>
                <a:gd name="T68" fmla="*/ 0 w 74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7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7"/>
                  </a:lnTo>
                  <a:lnTo>
                    <a:pt x="70" y="23"/>
                  </a:lnTo>
                  <a:lnTo>
                    <a:pt x="74" y="30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3" y="63"/>
                  </a:lnTo>
                  <a:lnTo>
                    <a:pt x="58" y="68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6711844" y="2932828"/>
              <a:ext cx="65850" cy="93562"/>
            </a:xfrm>
            <a:custGeom>
              <a:avLst/>
              <a:gdLst>
                <a:gd name="T0" fmla="*/ 0 w 74"/>
                <a:gd name="T1" fmla="*/ 37 h 74"/>
                <a:gd name="T2" fmla="*/ 0 w 74"/>
                <a:gd name="T3" fmla="*/ 30 h 74"/>
                <a:gd name="T4" fmla="*/ 4 w 74"/>
                <a:gd name="T5" fmla="*/ 23 h 74"/>
                <a:gd name="T6" fmla="*/ 7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29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8 w 74"/>
                <a:gd name="T23" fmla="*/ 7 h 74"/>
                <a:gd name="T24" fmla="*/ 63 w 74"/>
                <a:gd name="T25" fmla="*/ 10 h 74"/>
                <a:gd name="T26" fmla="*/ 67 w 74"/>
                <a:gd name="T27" fmla="*/ 17 h 74"/>
                <a:gd name="T28" fmla="*/ 70 w 74"/>
                <a:gd name="T29" fmla="*/ 23 h 74"/>
                <a:gd name="T30" fmla="*/ 74 w 74"/>
                <a:gd name="T31" fmla="*/ 30 h 74"/>
                <a:gd name="T32" fmla="*/ 74 w 74"/>
                <a:gd name="T33" fmla="*/ 37 h 74"/>
                <a:gd name="T34" fmla="*/ 74 w 74"/>
                <a:gd name="T35" fmla="*/ 37 h 74"/>
                <a:gd name="T36" fmla="*/ 74 w 74"/>
                <a:gd name="T37" fmla="*/ 44 h 74"/>
                <a:gd name="T38" fmla="*/ 70 w 74"/>
                <a:gd name="T39" fmla="*/ 51 h 74"/>
                <a:gd name="T40" fmla="*/ 67 w 74"/>
                <a:gd name="T41" fmla="*/ 58 h 74"/>
                <a:gd name="T42" fmla="*/ 63 w 74"/>
                <a:gd name="T43" fmla="*/ 63 h 74"/>
                <a:gd name="T44" fmla="*/ 58 w 74"/>
                <a:gd name="T45" fmla="*/ 68 h 74"/>
                <a:gd name="T46" fmla="*/ 51 w 74"/>
                <a:gd name="T47" fmla="*/ 71 h 74"/>
                <a:gd name="T48" fmla="*/ 44 w 74"/>
                <a:gd name="T49" fmla="*/ 74 h 74"/>
                <a:gd name="T50" fmla="*/ 36 w 74"/>
                <a:gd name="T51" fmla="*/ 74 h 74"/>
                <a:gd name="T52" fmla="*/ 29 w 74"/>
                <a:gd name="T53" fmla="*/ 74 h 74"/>
                <a:gd name="T54" fmla="*/ 23 w 74"/>
                <a:gd name="T55" fmla="*/ 71 h 74"/>
                <a:gd name="T56" fmla="*/ 16 w 74"/>
                <a:gd name="T57" fmla="*/ 68 h 74"/>
                <a:gd name="T58" fmla="*/ 10 w 74"/>
                <a:gd name="T59" fmla="*/ 63 h 74"/>
                <a:gd name="T60" fmla="*/ 7 w 74"/>
                <a:gd name="T61" fmla="*/ 58 h 74"/>
                <a:gd name="T62" fmla="*/ 4 w 74"/>
                <a:gd name="T63" fmla="*/ 51 h 74"/>
                <a:gd name="T64" fmla="*/ 0 w 74"/>
                <a:gd name="T65" fmla="*/ 44 h 74"/>
                <a:gd name="T66" fmla="*/ 0 w 74"/>
                <a:gd name="T67" fmla="*/ 37 h 74"/>
                <a:gd name="T68" fmla="*/ 0 w 74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7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7"/>
                  </a:lnTo>
                  <a:lnTo>
                    <a:pt x="70" y="23"/>
                  </a:lnTo>
                  <a:lnTo>
                    <a:pt x="74" y="30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3" y="63"/>
                  </a:lnTo>
                  <a:lnTo>
                    <a:pt x="58" y="68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710740" y="2263989"/>
              <a:ext cx="32035" cy="44252"/>
            </a:xfrm>
            <a:custGeom>
              <a:avLst/>
              <a:gdLst>
                <a:gd name="T0" fmla="*/ 0 w 43"/>
                <a:gd name="T1" fmla="*/ 18 h 43"/>
                <a:gd name="T2" fmla="*/ 18 w 43"/>
                <a:gd name="T3" fmla="*/ 0 h 43"/>
                <a:gd name="T4" fmla="*/ 36 w 43"/>
                <a:gd name="T5" fmla="*/ 18 h 43"/>
                <a:gd name="T6" fmla="*/ 36 w 43"/>
                <a:gd name="T7" fmla="*/ 18 h 43"/>
                <a:gd name="T8" fmla="*/ 18 w 43"/>
                <a:gd name="T9" fmla="*/ 35 h 43"/>
                <a:gd name="T10" fmla="*/ 0 w 43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3"/>
                <a:gd name="T20" fmla="*/ 43 w 43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3">
                  <a:moveTo>
                    <a:pt x="0" y="22"/>
                  </a:move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3" y="10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33"/>
                    <a:pt x="33" y="43"/>
                    <a:pt x="21" y="43"/>
                  </a:cubicBezTo>
                  <a:cubicBezTo>
                    <a:pt x="10" y="43"/>
                    <a:pt x="0" y="33"/>
                    <a:pt x="0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3" name="Freeform 323"/>
            <p:cNvSpPr>
              <a:spLocks/>
            </p:cNvSpPr>
            <p:nvPr/>
          </p:nvSpPr>
          <p:spPr bwMode="auto">
            <a:xfrm>
              <a:off x="5710740" y="2263989"/>
              <a:ext cx="32035" cy="44252"/>
            </a:xfrm>
            <a:custGeom>
              <a:avLst/>
              <a:gdLst>
                <a:gd name="T0" fmla="*/ 0 w 36"/>
                <a:gd name="T1" fmla="*/ 18 h 35"/>
                <a:gd name="T2" fmla="*/ 17 w 36"/>
                <a:gd name="T3" fmla="*/ 0 h 35"/>
                <a:gd name="T4" fmla="*/ 36 w 36"/>
                <a:gd name="T5" fmla="*/ 18 h 35"/>
                <a:gd name="T6" fmla="*/ 36 w 36"/>
                <a:gd name="T7" fmla="*/ 18 h 35"/>
                <a:gd name="T8" fmla="*/ 17 w 36"/>
                <a:gd name="T9" fmla="*/ 35 h 35"/>
                <a:gd name="T10" fmla="*/ 0 w 36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8"/>
                  </a:move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6" y="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7"/>
                    <a:pt x="2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4" name="Freeform 324"/>
            <p:cNvSpPr>
              <a:spLocks/>
            </p:cNvSpPr>
            <p:nvPr/>
          </p:nvSpPr>
          <p:spPr bwMode="auto">
            <a:xfrm>
              <a:off x="5784599" y="2347436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5784599" y="2347436"/>
              <a:ext cx="31145" cy="44252"/>
            </a:xfrm>
            <a:custGeom>
              <a:avLst/>
              <a:gdLst>
                <a:gd name="T0" fmla="*/ 0 w 35"/>
                <a:gd name="T1" fmla="*/ 17 h 35"/>
                <a:gd name="T2" fmla="*/ 18 w 35"/>
                <a:gd name="T3" fmla="*/ 0 h 35"/>
                <a:gd name="T4" fmla="*/ 35 w 35"/>
                <a:gd name="T5" fmla="*/ 17 h 35"/>
                <a:gd name="T6" fmla="*/ 35 w 35"/>
                <a:gd name="T7" fmla="*/ 17 h 35"/>
                <a:gd name="T8" fmla="*/ 18 w 35"/>
                <a:gd name="T9" fmla="*/ 35 h 35"/>
                <a:gd name="T10" fmla="*/ 0 w 35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7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5881595" y="2295598"/>
              <a:ext cx="31145" cy="45516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6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5881595" y="2295598"/>
              <a:ext cx="31145" cy="45516"/>
            </a:xfrm>
            <a:custGeom>
              <a:avLst/>
              <a:gdLst>
                <a:gd name="T0" fmla="*/ 0 w 35"/>
                <a:gd name="T1" fmla="*/ 18 h 36"/>
                <a:gd name="T2" fmla="*/ 17 w 35"/>
                <a:gd name="T3" fmla="*/ 0 h 36"/>
                <a:gd name="T4" fmla="*/ 35 w 35"/>
                <a:gd name="T5" fmla="*/ 18 h 36"/>
                <a:gd name="T6" fmla="*/ 35 w 35"/>
                <a:gd name="T7" fmla="*/ 18 h 36"/>
                <a:gd name="T8" fmla="*/ 17 w 35"/>
                <a:gd name="T9" fmla="*/ 36 h 36"/>
                <a:gd name="T10" fmla="*/ 0 w 35"/>
                <a:gd name="T11" fmla="*/ 1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8"/>
                    <a:pt x="28" y="36"/>
                    <a:pt x="17" y="36"/>
                  </a:cubicBezTo>
                  <a:cubicBezTo>
                    <a:pt x="7" y="36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5993719" y="2328471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5993719" y="2328471"/>
              <a:ext cx="32035" cy="44252"/>
            </a:xfrm>
            <a:custGeom>
              <a:avLst/>
              <a:gdLst>
                <a:gd name="T0" fmla="*/ 0 w 36"/>
                <a:gd name="T1" fmla="*/ 17 h 35"/>
                <a:gd name="T2" fmla="*/ 18 w 36"/>
                <a:gd name="T3" fmla="*/ 0 h 35"/>
                <a:gd name="T4" fmla="*/ 36 w 36"/>
                <a:gd name="T5" fmla="*/ 17 h 35"/>
                <a:gd name="T6" fmla="*/ 36 w 36"/>
                <a:gd name="T7" fmla="*/ 17 h 35"/>
                <a:gd name="T8" fmla="*/ 18 w 36"/>
                <a:gd name="T9" fmla="*/ 35 h 35"/>
                <a:gd name="T10" fmla="*/ 0 w 36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7"/>
                  </a:move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039102" y="2518122"/>
              <a:ext cx="31145" cy="45516"/>
            </a:xfrm>
            <a:custGeom>
              <a:avLst/>
              <a:gdLst>
                <a:gd name="T0" fmla="*/ 0 w 42"/>
                <a:gd name="T1" fmla="*/ 18 h 43"/>
                <a:gd name="T2" fmla="*/ 18 w 42"/>
                <a:gd name="T3" fmla="*/ 0 h 43"/>
                <a:gd name="T4" fmla="*/ 35 w 42"/>
                <a:gd name="T5" fmla="*/ 18 h 43"/>
                <a:gd name="T6" fmla="*/ 35 w 42"/>
                <a:gd name="T7" fmla="*/ 18 h 43"/>
                <a:gd name="T8" fmla="*/ 18 w 42"/>
                <a:gd name="T9" fmla="*/ 36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33"/>
                    <a:pt x="32" y="43"/>
                    <a:pt x="21" y="43"/>
                  </a:cubicBezTo>
                  <a:cubicBezTo>
                    <a:pt x="9" y="43"/>
                    <a:pt x="0" y="33"/>
                    <a:pt x="0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039102" y="2518122"/>
              <a:ext cx="31145" cy="45516"/>
            </a:xfrm>
            <a:custGeom>
              <a:avLst/>
              <a:gdLst>
                <a:gd name="T0" fmla="*/ 0 w 35"/>
                <a:gd name="T1" fmla="*/ 19 h 36"/>
                <a:gd name="T2" fmla="*/ 18 w 35"/>
                <a:gd name="T3" fmla="*/ 0 h 36"/>
                <a:gd name="T4" fmla="*/ 35 w 35"/>
                <a:gd name="T5" fmla="*/ 19 h 36"/>
                <a:gd name="T6" fmla="*/ 35 w 35"/>
                <a:gd name="T7" fmla="*/ 19 h 36"/>
                <a:gd name="T8" fmla="*/ 18 w 35"/>
                <a:gd name="T9" fmla="*/ 36 h 36"/>
                <a:gd name="T10" fmla="*/ 0 w 35"/>
                <a:gd name="T11" fmla="*/ 19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9"/>
                  </a:moveTo>
                  <a:cubicBezTo>
                    <a:pt x="0" y="9"/>
                    <a:pt x="8" y="0"/>
                    <a:pt x="18" y="0"/>
                  </a:cubicBezTo>
                  <a:cubicBezTo>
                    <a:pt x="27" y="0"/>
                    <a:pt x="35" y="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8"/>
                    <a:pt x="27" y="36"/>
                    <a:pt x="18" y="36"/>
                  </a:cubicBezTo>
                  <a:cubicBezTo>
                    <a:pt x="8" y="36"/>
                    <a:pt x="0" y="28"/>
                    <a:pt x="0" y="19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6279367" y="2550995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2"/>
                    <a:pt x="33" y="42"/>
                    <a:pt x="21" y="42"/>
                  </a:cubicBezTo>
                  <a:cubicBezTo>
                    <a:pt x="10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6279367" y="2550995"/>
              <a:ext cx="32035" cy="44252"/>
            </a:xfrm>
            <a:custGeom>
              <a:avLst/>
              <a:gdLst>
                <a:gd name="T0" fmla="*/ 0 w 36"/>
                <a:gd name="T1" fmla="*/ 18 h 35"/>
                <a:gd name="T2" fmla="*/ 17 w 36"/>
                <a:gd name="T3" fmla="*/ 0 h 35"/>
                <a:gd name="T4" fmla="*/ 36 w 36"/>
                <a:gd name="T5" fmla="*/ 18 h 35"/>
                <a:gd name="T6" fmla="*/ 36 w 36"/>
                <a:gd name="T7" fmla="*/ 18 h 35"/>
                <a:gd name="T8" fmla="*/ 17 w 36"/>
                <a:gd name="T9" fmla="*/ 35 h 35"/>
                <a:gd name="T10" fmla="*/ 0 w 36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8"/>
                  </a:move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6" y="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7"/>
                    <a:pt x="27" y="35"/>
                    <a:pt x="17" y="35"/>
                  </a:cubicBezTo>
                  <a:cubicBezTo>
                    <a:pt x="8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548998" y="2537088"/>
              <a:ext cx="31145" cy="45516"/>
            </a:xfrm>
            <a:custGeom>
              <a:avLst/>
              <a:gdLst>
                <a:gd name="T0" fmla="*/ 0 w 42"/>
                <a:gd name="T1" fmla="*/ 18 h 43"/>
                <a:gd name="T2" fmla="*/ 18 w 42"/>
                <a:gd name="T3" fmla="*/ 0 h 43"/>
                <a:gd name="T4" fmla="*/ 35 w 42"/>
                <a:gd name="T5" fmla="*/ 18 h 43"/>
                <a:gd name="T6" fmla="*/ 35 w 42"/>
                <a:gd name="T7" fmla="*/ 18 h 43"/>
                <a:gd name="T8" fmla="*/ 18 w 42"/>
                <a:gd name="T9" fmla="*/ 36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33"/>
                    <a:pt x="33" y="43"/>
                    <a:pt x="21" y="43"/>
                  </a:cubicBezTo>
                  <a:cubicBezTo>
                    <a:pt x="9" y="43"/>
                    <a:pt x="0" y="33"/>
                    <a:pt x="0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548998" y="2537088"/>
              <a:ext cx="31145" cy="45516"/>
            </a:xfrm>
            <a:custGeom>
              <a:avLst/>
              <a:gdLst>
                <a:gd name="T0" fmla="*/ 0 w 35"/>
                <a:gd name="T1" fmla="*/ 19 h 36"/>
                <a:gd name="T2" fmla="*/ 18 w 35"/>
                <a:gd name="T3" fmla="*/ 0 h 36"/>
                <a:gd name="T4" fmla="*/ 35 w 35"/>
                <a:gd name="T5" fmla="*/ 19 h 36"/>
                <a:gd name="T6" fmla="*/ 35 w 35"/>
                <a:gd name="T7" fmla="*/ 19 h 36"/>
                <a:gd name="T8" fmla="*/ 18 w 35"/>
                <a:gd name="T9" fmla="*/ 36 h 36"/>
                <a:gd name="T10" fmla="*/ 0 w 35"/>
                <a:gd name="T11" fmla="*/ 19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9"/>
                  </a:move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5" y="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9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6645993" y="2825358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2"/>
                    <a:pt x="33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6645993" y="2825358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7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7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488486" y="3093400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2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2"/>
                    <a:pt x="33" y="42"/>
                    <a:pt x="22" y="42"/>
                  </a:cubicBezTo>
                  <a:cubicBezTo>
                    <a:pt x="10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6488486" y="3093400"/>
              <a:ext cx="32035" cy="44252"/>
            </a:xfrm>
            <a:custGeom>
              <a:avLst/>
              <a:gdLst>
                <a:gd name="T0" fmla="*/ 0 w 36"/>
                <a:gd name="T1" fmla="*/ 17 h 35"/>
                <a:gd name="T2" fmla="*/ 18 w 36"/>
                <a:gd name="T3" fmla="*/ 0 h 35"/>
                <a:gd name="T4" fmla="*/ 36 w 36"/>
                <a:gd name="T5" fmla="*/ 17 h 35"/>
                <a:gd name="T6" fmla="*/ 36 w 36"/>
                <a:gd name="T7" fmla="*/ 17 h 35"/>
                <a:gd name="T8" fmla="*/ 18 w 36"/>
                <a:gd name="T9" fmla="*/ 35 h 35"/>
                <a:gd name="T10" fmla="*/ 0 w 36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7"/>
                  </a:move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6" y="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7"/>
                    <a:pt x="27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6796381" y="2838002"/>
              <a:ext cx="3203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6 w 42"/>
                <a:gd name="T5" fmla="*/ 18 h 42"/>
                <a:gd name="T6" fmla="*/ 36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2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6796381" y="2838002"/>
              <a:ext cx="32035" cy="44252"/>
            </a:xfrm>
            <a:custGeom>
              <a:avLst/>
              <a:gdLst>
                <a:gd name="T0" fmla="*/ 0 w 36"/>
                <a:gd name="T1" fmla="*/ 18 h 35"/>
                <a:gd name="T2" fmla="*/ 18 w 36"/>
                <a:gd name="T3" fmla="*/ 0 h 35"/>
                <a:gd name="T4" fmla="*/ 36 w 36"/>
                <a:gd name="T5" fmla="*/ 18 h 35"/>
                <a:gd name="T6" fmla="*/ 36 w 36"/>
                <a:gd name="T7" fmla="*/ 18 h 35"/>
                <a:gd name="T8" fmla="*/ 18 w 36"/>
                <a:gd name="T9" fmla="*/ 35 h 35"/>
                <a:gd name="T10" fmla="*/ 0 w 36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6" y="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8"/>
                    <a:pt x="27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2" name="Line 342"/>
            <p:cNvSpPr>
              <a:spLocks noChangeShapeType="1"/>
            </p:cNvSpPr>
            <p:nvPr/>
          </p:nvSpPr>
          <p:spPr bwMode="auto">
            <a:xfrm>
              <a:off x="6879139" y="2576282"/>
              <a:ext cx="179754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3" name="Line 343"/>
            <p:cNvSpPr>
              <a:spLocks noChangeShapeType="1"/>
            </p:cNvSpPr>
            <p:nvPr/>
          </p:nvSpPr>
          <p:spPr bwMode="auto">
            <a:xfrm>
              <a:off x="6879139" y="2486514"/>
              <a:ext cx="269631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4" name="Line 344"/>
            <p:cNvSpPr>
              <a:spLocks noChangeShapeType="1"/>
            </p:cNvSpPr>
            <p:nvPr/>
          </p:nvSpPr>
          <p:spPr bwMode="auto">
            <a:xfrm>
              <a:off x="7058893" y="2576282"/>
              <a:ext cx="890" cy="1550087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5" name="Line 345"/>
            <p:cNvSpPr>
              <a:spLocks noChangeShapeType="1"/>
            </p:cNvSpPr>
            <p:nvPr/>
          </p:nvSpPr>
          <p:spPr bwMode="auto">
            <a:xfrm>
              <a:off x="7148770" y="2486514"/>
              <a:ext cx="890" cy="1747325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6543658" y="3715458"/>
              <a:ext cx="66740" cy="93562"/>
            </a:xfrm>
            <a:custGeom>
              <a:avLst/>
              <a:gdLst>
                <a:gd name="T0" fmla="*/ 0 w 75"/>
                <a:gd name="T1" fmla="*/ 37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7 h 74"/>
                <a:gd name="T8" fmla="*/ 10 w 75"/>
                <a:gd name="T9" fmla="*/ 10 h 74"/>
                <a:gd name="T10" fmla="*/ 17 w 75"/>
                <a:gd name="T11" fmla="*/ 7 h 74"/>
                <a:gd name="T12" fmla="*/ 24 w 75"/>
                <a:gd name="T13" fmla="*/ 2 h 74"/>
                <a:gd name="T14" fmla="*/ 30 w 75"/>
                <a:gd name="T15" fmla="*/ 0 h 74"/>
                <a:gd name="T16" fmla="*/ 36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7 h 74"/>
                <a:gd name="T24" fmla="*/ 63 w 75"/>
                <a:gd name="T25" fmla="*/ 10 h 74"/>
                <a:gd name="T26" fmla="*/ 68 w 75"/>
                <a:gd name="T27" fmla="*/ 17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7 h 74"/>
                <a:gd name="T34" fmla="*/ 75 w 75"/>
                <a:gd name="T35" fmla="*/ 37 h 74"/>
                <a:gd name="T36" fmla="*/ 75 w 75"/>
                <a:gd name="T37" fmla="*/ 44 h 74"/>
                <a:gd name="T38" fmla="*/ 71 w 75"/>
                <a:gd name="T39" fmla="*/ 51 h 74"/>
                <a:gd name="T40" fmla="*/ 68 w 75"/>
                <a:gd name="T41" fmla="*/ 57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1 h 74"/>
                <a:gd name="T48" fmla="*/ 45 w 75"/>
                <a:gd name="T49" fmla="*/ 74 h 74"/>
                <a:gd name="T50" fmla="*/ 36 w 75"/>
                <a:gd name="T51" fmla="*/ 74 h 74"/>
                <a:gd name="T52" fmla="*/ 30 w 75"/>
                <a:gd name="T53" fmla="*/ 74 h 74"/>
                <a:gd name="T54" fmla="*/ 24 w 75"/>
                <a:gd name="T55" fmla="*/ 71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7 h 74"/>
                <a:gd name="T62" fmla="*/ 4 w 75"/>
                <a:gd name="T63" fmla="*/ 51 h 74"/>
                <a:gd name="T64" fmla="*/ 0 w 75"/>
                <a:gd name="T65" fmla="*/ 44 h 74"/>
                <a:gd name="T66" fmla="*/ 0 w 75"/>
                <a:gd name="T67" fmla="*/ 37 h 74"/>
                <a:gd name="T68" fmla="*/ 0 w 75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7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7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4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6543658" y="3715458"/>
              <a:ext cx="66740" cy="93562"/>
            </a:xfrm>
            <a:custGeom>
              <a:avLst/>
              <a:gdLst>
                <a:gd name="T0" fmla="*/ 0 w 75"/>
                <a:gd name="T1" fmla="*/ 37 h 74"/>
                <a:gd name="T2" fmla="*/ 0 w 75"/>
                <a:gd name="T3" fmla="*/ 30 h 74"/>
                <a:gd name="T4" fmla="*/ 4 w 75"/>
                <a:gd name="T5" fmla="*/ 23 h 74"/>
                <a:gd name="T6" fmla="*/ 7 w 75"/>
                <a:gd name="T7" fmla="*/ 17 h 74"/>
                <a:gd name="T8" fmla="*/ 10 w 75"/>
                <a:gd name="T9" fmla="*/ 10 h 74"/>
                <a:gd name="T10" fmla="*/ 17 w 75"/>
                <a:gd name="T11" fmla="*/ 7 h 74"/>
                <a:gd name="T12" fmla="*/ 24 w 75"/>
                <a:gd name="T13" fmla="*/ 2 h 74"/>
                <a:gd name="T14" fmla="*/ 30 w 75"/>
                <a:gd name="T15" fmla="*/ 0 h 74"/>
                <a:gd name="T16" fmla="*/ 36 w 75"/>
                <a:gd name="T17" fmla="*/ 0 h 74"/>
                <a:gd name="T18" fmla="*/ 45 w 75"/>
                <a:gd name="T19" fmla="*/ 0 h 74"/>
                <a:gd name="T20" fmla="*/ 51 w 75"/>
                <a:gd name="T21" fmla="*/ 2 h 74"/>
                <a:gd name="T22" fmla="*/ 58 w 75"/>
                <a:gd name="T23" fmla="*/ 7 h 74"/>
                <a:gd name="T24" fmla="*/ 63 w 75"/>
                <a:gd name="T25" fmla="*/ 10 h 74"/>
                <a:gd name="T26" fmla="*/ 68 w 75"/>
                <a:gd name="T27" fmla="*/ 17 h 74"/>
                <a:gd name="T28" fmla="*/ 71 w 75"/>
                <a:gd name="T29" fmla="*/ 23 h 74"/>
                <a:gd name="T30" fmla="*/ 75 w 75"/>
                <a:gd name="T31" fmla="*/ 30 h 74"/>
                <a:gd name="T32" fmla="*/ 75 w 75"/>
                <a:gd name="T33" fmla="*/ 37 h 74"/>
                <a:gd name="T34" fmla="*/ 75 w 75"/>
                <a:gd name="T35" fmla="*/ 37 h 74"/>
                <a:gd name="T36" fmla="*/ 75 w 75"/>
                <a:gd name="T37" fmla="*/ 44 h 74"/>
                <a:gd name="T38" fmla="*/ 71 w 75"/>
                <a:gd name="T39" fmla="*/ 51 h 74"/>
                <a:gd name="T40" fmla="*/ 68 w 75"/>
                <a:gd name="T41" fmla="*/ 57 h 74"/>
                <a:gd name="T42" fmla="*/ 63 w 75"/>
                <a:gd name="T43" fmla="*/ 62 h 74"/>
                <a:gd name="T44" fmla="*/ 58 w 75"/>
                <a:gd name="T45" fmla="*/ 67 h 74"/>
                <a:gd name="T46" fmla="*/ 51 w 75"/>
                <a:gd name="T47" fmla="*/ 71 h 74"/>
                <a:gd name="T48" fmla="*/ 45 w 75"/>
                <a:gd name="T49" fmla="*/ 74 h 74"/>
                <a:gd name="T50" fmla="*/ 36 w 75"/>
                <a:gd name="T51" fmla="*/ 74 h 74"/>
                <a:gd name="T52" fmla="*/ 30 w 75"/>
                <a:gd name="T53" fmla="*/ 74 h 74"/>
                <a:gd name="T54" fmla="*/ 24 w 75"/>
                <a:gd name="T55" fmla="*/ 71 h 74"/>
                <a:gd name="T56" fmla="*/ 17 w 75"/>
                <a:gd name="T57" fmla="*/ 67 h 74"/>
                <a:gd name="T58" fmla="*/ 10 w 75"/>
                <a:gd name="T59" fmla="*/ 62 h 74"/>
                <a:gd name="T60" fmla="*/ 7 w 75"/>
                <a:gd name="T61" fmla="*/ 57 h 74"/>
                <a:gd name="T62" fmla="*/ 4 w 75"/>
                <a:gd name="T63" fmla="*/ 51 h 74"/>
                <a:gd name="T64" fmla="*/ 0 w 75"/>
                <a:gd name="T65" fmla="*/ 44 h 74"/>
                <a:gd name="T66" fmla="*/ 0 w 75"/>
                <a:gd name="T67" fmla="*/ 37 h 74"/>
                <a:gd name="T68" fmla="*/ 0 w 75"/>
                <a:gd name="T69" fmla="*/ 3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"/>
                <a:gd name="T106" fmla="*/ 0 h 74"/>
                <a:gd name="T107" fmla="*/ 75 w 75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" h="74">
                  <a:moveTo>
                    <a:pt x="0" y="37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5" y="30"/>
                  </a:lnTo>
                  <a:lnTo>
                    <a:pt x="75" y="37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8" y="57"/>
                  </a:lnTo>
                  <a:lnTo>
                    <a:pt x="63" y="62"/>
                  </a:lnTo>
                  <a:lnTo>
                    <a:pt x="58" y="67"/>
                  </a:lnTo>
                  <a:lnTo>
                    <a:pt x="51" y="71"/>
                  </a:lnTo>
                  <a:lnTo>
                    <a:pt x="45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4" y="71"/>
                  </a:lnTo>
                  <a:lnTo>
                    <a:pt x="17" y="67"/>
                  </a:lnTo>
                  <a:lnTo>
                    <a:pt x="10" y="62"/>
                  </a:lnTo>
                  <a:lnTo>
                    <a:pt x="7" y="57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6610399" y="3634539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30 h 74"/>
                <a:gd name="T4" fmla="*/ 3 w 73"/>
                <a:gd name="T5" fmla="*/ 23 h 74"/>
                <a:gd name="T6" fmla="*/ 6 w 73"/>
                <a:gd name="T7" fmla="*/ 16 h 74"/>
                <a:gd name="T8" fmla="*/ 9 w 73"/>
                <a:gd name="T9" fmla="*/ 10 h 74"/>
                <a:gd name="T10" fmla="*/ 16 w 73"/>
                <a:gd name="T11" fmla="*/ 6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7 w 73"/>
                <a:gd name="T23" fmla="*/ 6 h 74"/>
                <a:gd name="T24" fmla="*/ 62 w 73"/>
                <a:gd name="T25" fmla="*/ 10 h 74"/>
                <a:gd name="T26" fmla="*/ 67 w 73"/>
                <a:gd name="T27" fmla="*/ 16 h 74"/>
                <a:gd name="T28" fmla="*/ 70 w 73"/>
                <a:gd name="T29" fmla="*/ 23 h 74"/>
                <a:gd name="T30" fmla="*/ 73 w 73"/>
                <a:gd name="T31" fmla="*/ 30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5 h 74"/>
                <a:gd name="T38" fmla="*/ 70 w 73"/>
                <a:gd name="T39" fmla="*/ 51 h 74"/>
                <a:gd name="T40" fmla="*/ 67 w 73"/>
                <a:gd name="T41" fmla="*/ 57 h 74"/>
                <a:gd name="T42" fmla="*/ 62 w 73"/>
                <a:gd name="T43" fmla="*/ 62 h 74"/>
                <a:gd name="T44" fmla="*/ 57 w 73"/>
                <a:gd name="T45" fmla="*/ 67 h 74"/>
                <a:gd name="T46" fmla="*/ 51 w 73"/>
                <a:gd name="T47" fmla="*/ 71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1 h 74"/>
                <a:gd name="T56" fmla="*/ 16 w 73"/>
                <a:gd name="T57" fmla="*/ 67 h 74"/>
                <a:gd name="T58" fmla="*/ 9 w 73"/>
                <a:gd name="T59" fmla="*/ 62 h 74"/>
                <a:gd name="T60" fmla="*/ 6 w 73"/>
                <a:gd name="T61" fmla="*/ 57 h 74"/>
                <a:gd name="T62" fmla="*/ 3 w 73"/>
                <a:gd name="T63" fmla="*/ 51 h 74"/>
                <a:gd name="T64" fmla="*/ 0 w 73"/>
                <a:gd name="T65" fmla="*/ 45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0" y="23"/>
                  </a:lnTo>
                  <a:lnTo>
                    <a:pt x="73" y="30"/>
                  </a:lnTo>
                  <a:lnTo>
                    <a:pt x="73" y="36"/>
                  </a:lnTo>
                  <a:lnTo>
                    <a:pt x="73" y="45"/>
                  </a:lnTo>
                  <a:lnTo>
                    <a:pt x="70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1"/>
                  </a:lnTo>
                  <a:lnTo>
                    <a:pt x="16" y="67"/>
                  </a:lnTo>
                  <a:lnTo>
                    <a:pt x="9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6610399" y="3634539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30 h 74"/>
                <a:gd name="T4" fmla="*/ 3 w 73"/>
                <a:gd name="T5" fmla="*/ 23 h 74"/>
                <a:gd name="T6" fmla="*/ 6 w 73"/>
                <a:gd name="T7" fmla="*/ 16 h 74"/>
                <a:gd name="T8" fmla="*/ 9 w 73"/>
                <a:gd name="T9" fmla="*/ 10 h 74"/>
                <a:gd name="T10" fmla="*/ 16 w 73"/>
                <a:gd name="T11" fmla="*/ 6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7 w 73"/>
                <a:gd name="T23" fmla="*/ 6 h 74"/>
                <a:gd name="T24" fmla="*/ 62 w 73"/>
                <a:gd name="T25" fmla="*/ 10 h 74"/>
                <a:gd name="T26" fmla="*/ 67 w 73"/>
                <a:gd name="T27" fmla="*/ 16 h 74"/>
                <a:gd name="T28" fmla="*/ 70 w 73"/>
                <a:gd name="T29" fmla="*/ 23 h 74"/>
                <a:gd name="T30" fmla="*/ 73 w 73"/>
                <a:gd name="T31" fmla="*/ 30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5 h 74"/>
                <a:gd name="T38" fmla="*/ 70 w 73"/>
                <a:gd name="T39" fmla="*/ 51 h 74"/>
                <a:gd name="T40" fmla="*/ 67 w 73"/>
                <a:gd name="T41" fmla="*/ 57 h 74"/>
                <a:gd name="T42" fmla="*/ 62 w 73"/>
                <a:gd name="T43" fmla="*/ 62 h 74"/>
                <a:gd name="T44" fmla="*/ 57 w 73"/>
                <a:gd name="T45" fmla="*/ 67 h 74"/>
                <a:gd name="T46" fmla="*/ 51 w 73"/>
                <a:gd name="T47" fmla="*/ 71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1 h 74"/>
                <a:gd name="T56" fmla="*/ 16 w 73"/>
                <a:gd name="T57" fmla="*/ 67 h 74"/>
                <a:gd name="T58" fmla="*/ 9 w 73"/>
                <a:gd name="T59" fmla="*/ 62 h 74"/>
                <a:gd name="T60" fmla="*/ 6 w 73"/>
                <a:gd name="T61" fmla="*/ 57 h 74"/>
                <a:gd name="T62" fmla="*/ 3 w 73"/>
                <a:gd name="T63" fmla="*/ 51 h 74"/>
                <a:gd name="T64" fmla="*/ 0 w 73"/>
                <a:gd name="T65" fmla="*/ 45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9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70" y="23"/>
                  </a:lnTo>
                  <a:lnTo>
                    <a:pt x="73" y="30"/>
                  </a:lnTo>
                  <a:lnTo>
                    <a:pt x="73" y="36"/>
                  </a:lnTo>
                  <a:lnTo>
                    <a:pt x="73" y="45"/>
                  </a:lnTo>
                  <a:lnTo>
                    <a:pt x="70" y="51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1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1"/>
                  </a:lnTo>
                  <a:lnTo>
                    <a:pt x="16" y="67"/>
                  </a:lnTo>
                  <a:lnTo>
                    <a:pt x="9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6589042" y="3796376"/>
              <a:ext cx="65850" cy="92297"/>
            </a:xfrm>
            <a:custGeom>
              <a:avLst/>
              <a:gdLst>
                <a:gd name="T0" fmla="*/ 0 w 74"/>
                <a:gd name="T1" fmla="*/ 36 h 73"/>
                <a:gd name="T2" fmla="*/ 0 w 74"/>
                <a:gd name="T3" fmla="*/ 30 h 73"/>
                <a:gd name="T4" fmla="*/ 4 w 74"/>
                <a:gd name="T5" fmla="*/ 23 h 73"/>
                <a:gd name="T6" fmla="*/ 6 w 74"/>
                <a:gd name="T7" fmla="*/ 17 h 73"/>
                <a:gd name="T8" fmla="*/ 10 w 74"/>
                <a:gd name="T9" fmla="*/ 10 h 73"/>
                <a:gd name="T10" fmla="*/ 16 w 74"/>
                <a:gd name="T11" fmla="*/ 7 h 73"/>
                <a:gd name="T12" fmla="*/ 23 w 74"/>
                <a:gd name="T13" fmla="*/ 2 h 73"/>
                <a:gd name="T14" fmla="*/ 30 w 74"/>
                <a:gd name="T15" fmla="*/ 0 h 73"/>
                <a:gd name="T16" fmla="*/ 36 w 74"/>
                <a:gd name="T17" fmla="*/ 0 h 73"/>
                <a:gd name="T18" fmla="*/ 45 w 74"/>
                <a:gd name="T19" fmla="*/ 0 h 73"/>
                <a:gd name="T20" fmla="*/ 51 w 74"/>
                <a:gd name="T21" fmla="*/ 2 h 73"/>
                <a:gd name="T22" fmla="*/ 57 w 74"/>
                <a:gd name="T23" fmla="*/ 7 h 73"/>
                <a:gd name="T24" fmla="*/ 62 w 74"/>
                <a:gd name="T25" fmla="*/ 10 h 73"/>
                <a:gd name="T26" fmla="*/ 67 w 74"/>
                <a:gd name="T27" fmla="*/ 17 h 73"/>
                <a:gd name="T28" fmla="*/ 70 w 74"/>
                <a:gd name="T29" fmla="*/ 23 h 73"/>
                <a:gd name="T30" fmla="*/ 74 w 74"/>
                <a:gd name="T31" fmla="*/ 30 h 73"/>
                <a:gd name="T32" fmla="*/ 74 w 74"/>
                <a:gd name="T33" fmla="*/ 36 h 73"/>
                <a:gd name="T34" fmla="*/ 74 w 74"/>
                <a:gd name="T35" fmla="*/ 36 h 73"/>
                <a:gd name="T36" fmla="*/ 74 w 74"/>
                <a:gd name="T37" fmla="*/ 44 h 73"/>
                <a:gd name="T38" fmla="*/ 70 w 74"/>
                <a:gd name="T39" fmla="*/ 51 h 73"/>
                <a:gd name="T40" fmla="*/ 67 w 74"/>
                <a:gd name="T41" fmla="*/ 58 h 73"/>
                <a:gd name="T42" fmla="*/ 62 w 74"/>
                <a:gd name="T43" fmla="*/ 63 h 73"/>
                <a:gd name="T44" fmla="*/ 57 w 74"/>
                <a:gd name="T45" fmla="*/ 68 h 73"/>
                <a:gd name="T46" fmla="*/ 51 w 74"/>
                <a:gd name="T47" fmla="*/ 71 h 73"/>
                <a:gd name="T48" fmla="*/ 45 w 74"/>
                <a:gd name="T49" fmla="*/ 73 h 73"/>
                <a:gd name="T50" fmla="*/ 36 w 74"/>
                <a:gd name="T51" fmla="*/ 73 h 73"/>
                <a:gd name="T52" fmla="*/ 30 w 74"/>
                <a:gd name="T53" fmla="*/ 73 h 73"/>
                <a:gd name="T54" fmla="*/ 23 w 74"/>
                <a:gd name="T55" fmla="*/ 71 h 73"/>
                <a:gd name="T56" fmla="*/ 16 w 74"/>
                <a:gd name="T57" fmla="*/ 68 h 73"/>
                <a:gd name="T58" fmla="*/ 10 w 74"/>
                <a:gd name="T59" fmla="*/ 63 h 73"/>
                <a:gd name="T60" fmla="*/ 6 w 74"/>
                <a:gd name="T61" fmla="*/ 58 h 73"/>
                <a:gd name="T62" fmla="*/ 4 w 74"/>
                <a:gd name="T63" fmla="*/ 51 h 73"/>
                <a:gd name="T64" fmla="*/ 0 w 74"/>
                <a:gd name="T65" fmla="*/ 44 h 73"/>
                <a:gd name="T66" fmla="*/ 0 w 74"/>
                <a:gd name="T67" fmla="*/ 36 h 73"/>
                <a:gd name="T68" fmla="*/ 0 w 74"/>
                <a:gd name="T69" fmla="*/ 36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3"/>
                <a:gd name="T107" fmla="*/ 74 w 7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3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1"/>
                  </a:lnTo>
                  <a:lnTo>
                    <a:pt x="45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6589042" y="3796376"/>
              <a:ext cx="65850" cy="92297"/>
            </a:xfrm>
            <a:custGeom>
              <a:avLst/>
              <a:gdLst>
                <a:gd name="T0" fmla="*/ 0 w 74"/>
                <a:gd name="T1" fmla="*/ 36 h 73"/>
                <a:gd name="T2" fmla="*/ 0 w 74"/>
                <a:gd name="T3" fmla="*/ 30 h 73"/>
                <a:gd name="T4" fmla="*/ 4 w 74"/>
                <a:gd name="T5" fmla="*/ 23 h 73"/>
                <a:gd name="T6" fmla="*/ 6 w 74"/>
                <a:gd name="T7" fmla="*/ 17 h 73"/>
                <a:gd name="T8" fmla="*/ 10 w 74"/>
                <a:gd name="T9" fmla="*/ 10 h 73"/>
                <a:gd name="T10" fmla="*/ 16 w 74"/>
                <a:gd name="T11" fmla="*/ 7 h 73"/>
                <a:gd name="T12" fmla="*/ 23 w 74"/>
                <a:gd name="T13" fmla="*/ 2 h 73"/>
                <a:gd name="T14" fmla="*/ 30 w 74"/>
                <a:gd name="T15" fmla="*/ 0 h 73"/>
                <a:gd name="T16" fmla="*/ 36 w 74"/>
                <a:gd name="T17" fmla="*/ 0 h 73"/>
                <a:gd name="T18" fmla="*/ 45 w 74"/>
                <a:gd name="T19" fmla="*/ 0 h 73"/>
                <a:gd name="T20" fmla="*/ 51 w 74"/>
                <a:gd name="T21" fmla="*/ 2 h 73"/>
                <a:gd name="T22" fmla="*/ 57 w 74"/>
                <a:gd name="T23" fmla="*/ 7 h 73"/>
                <a:gd name="T24" fmla="*/ 62 w 74"/>
                <a:gd name="T25" fmla="*/ 10 h 73"/>
                <a:gd name="T26" fmla="*/ 67 w 74"/>
                <a:gd name="T27" fmla="*/ 17 h 73"/>
                <a:gd name="T28" fmla="*/ 70 w 74"/>
                <a:gd name="T29" fmla="*/ 23 h 73"/>
                <a:gd name="T30" fmla="*/ 74 w 74"/>
                <a:gd name="T31" fmla="*/ 30 h 73"/>
                <a:gd name="T32" fmla="*/ 74 w 74"/>
                <a:gd name="T33" fmla="*/ 36 h 73"/>
                <a:gd name="T34" fmla="*/ 74 w 74"/>
                <a:gd name="T35" fmla="*/ 36 h 73"/>
                <a:gd name="T36" fmla="*/ 74 w 74"/>
                <a:gd name="T37" fmla="*/ 44 h 73"/>
                <a:gd name="T38" fmla="*/ 70 w 74"/>
                <a:gd name="T39" fmla="*/ 51 h 73"/>
                <a:gd name="T40" fmla="*/ 67 w 74"/>
                <a:gd name="T41" fmla="*/ 58 h 73"/>
                <a:gd name="T42" fmla="*/ 62 w 74"/>
                <a:gd name="T43" fmla="*/ 63 h 73"/>
                <a:gd name="T44" fmla="*/ 57 w 74"/>
                <a:gd name="T45" fmla="*/ 68 h 73"/>
                <a:gd name="T46" fmla="*/ 51 w 74"/>
                <a:gd name="T47" fmla="*/ 71 h 73"/>
                <a:gd name="T48" fmla="*/ 45 w 74"/>
                <a:gd name="T49" fmla="*/ 73 h 73"/>
                <a:gd name="T50" fmla="*/ 36 w 74"/>
                <a:gd name="T51" fmla="*/ 73 h 73"/>
                <a:gd name="T52" fmla="*/ 30 w 74"/>
                <a:gd name="T53" fmla="*/ 73 h 73"/>
                <a:gd name="T54" fmla="*/ 23 w 74"/>
                <a:gd name="T55" fmla="*/ 71 h 73"/>
                <a:gd name="T56" fmla="*/ 16 w 74"/>
                <a:gd name="T57" fmla="*/ 68 h 73"/>
                <a:gd name="T58" fmla="*/ 10 w 74"/>
                <a:gd name="T59" fmla="*/ 63 h 73"/>
                <a:gd name="T60" fmla="*/ 6 w 74"/>
                <a:gd name="T61" fmla="*/ 58 h 73"/>
                <a:gd name="T62" fmla="*/ 4 w 74"/>
                <a:gd name="T63" fmla="*/ 51 h 73"/>
                <a:gd name="T64" fmla="*/ 0 w 74"/>
                <a:gd name="T65" fmla="*/ 44 h 73"/>
                <a:gd name="T66" fmla="*/ 0 w 74"/>
                <a:gd name="T67" fmla="*/ 36 h 73"/>
                <a:gd name="T68" fmla="*/ 0 w 74"/>
                <a:gd name="T69" fmla="*/ 36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3"/>
                <a:gd name="T107" fmla="*/ 74 w 7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3">
                  <a:moveTo>
                    <a:pt x="0" y="36"/>
                  </a:moveTo>
                  <a:lnTo>
                    <a:pt x="0" y="30"/>
                  </a:lnTo>
                  <a:lnTo>
                    <a:pt x="4" y="23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0" y="23"/>
                  </a:lnTo>
                  <a:lnTo>
                    <a:pt x="74" y="30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0" y="51"/>
                  </a:lnTo>
                  <a:lnTo>
                    <a:pt x="67" y="58"/>
                  </a:lnTo>
                  <a:lnTo>
                    <a:pt x="62" y="63"/>
                  </a:lnTo>
                  <a:lnTo>
                    <a:pt x="57" y="68"/>
                  </a:lnTo>
                  <a:lnTo>
                    <a:pt x="51" y="71"/>
                  </a:lnTo>
                  <a:lnTo>
                    <a:pt x="45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0" y="63"/>
                  </a:lnTo>
                  <a:lnTo>
                    <a:pt x="6" y="58"/>
                  </a:lnTo>
                  <a:lnTo>
                    <a:pt x="4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6520522" y="3605460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29 h 74"/>
                <a:gd name="T4" fmla="*/ 3 w 73"/>
                <a:gd name="T5" fmla="*/ 23 h 74"/>
                <a:gd name="T6" fmla="*/ 6 w 73"/>
                <a:gd name="T7" fmla="*/ 16 h 74"/>
                <a:gd name="T8" fmla="*/ 10 w 73"/>
                <a:gd name="T9" fmla="*/ 10 h 74"/>
                <a:gd name="T10" fmla="*/ 15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7 w 73"/>
                <a:gd name="T23" fmla="*/ 7 h 74"/>
                <a:gd name="T24" fmla="*/ 61 w 73"/>
                <a:gd name="T25" fmla="*/ 10 h 74"/>
                <a:gd name="T26" fmla="*/ 66 w 73"/>
                <a:gd name="T27" fmla="*/ 16 h 74"/>
                <a:gd name="T28" fmla="*/ 70 w 73"/>
                <a:gd name="T29" fmla="*/ 23 h 74"/>
                <a:gd name="T30" fmla="*/ 73 w 73"/>
                <a:gd name="T31" fmla="*/ 29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4 h 74"/>
                <a:gd name="T38" fmla="*/ 70 w 73"/>
                <a:gd name="T39" fmla="*/ 51 h 74"/>
                <a:gd name="T40" fmla="*/ 66 w 73"/>
                <a:gd name="T41" fmla="*/ 57 h 74"/>
                <a:gd name="T42" fmla="*/ 61 w 73"/>
                <a:gd name="T43" fmla="*/ 62 h 74"/>
                <a:gd name="T44" fmla="*/ 57 w 73"/>
                <a:gd name="T45" fmla="*/ 67 h 74"/>
                <a:gd name="T46" fmla="*/ 51 w 73"/>
                <a:gd name="T47" fmla="*/ 70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0 h 74"/>
                <a:gd name="T56" fmla="*/ 15 w 73"/>
                <a:gd name="T57" fmla="*/ 67 h 74"/>
                <a:gd name="T58" fmla="*/ 10 w 73"/>
                <a:gd name="T59" fmla="*/ 62 h 74"/>
                <a:gd name="T60" fmla="*/ 6 w 73"/>
                <a:gd name="T61" fmla="*/ 57 h 74"/>
                <a:gd name="T62" fmla="*/ 3 w 73"/>
                <a:gd name="T63" fmla="*/ 51 h 74"/>
                <a:gd name="T64" fmla="*/ 0 w 73"/>
                <a:gd name="T65" fmla="*/ 44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29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1" y="10"/>
                  </a:lnTo>
                  <a:lnTo>
                    <a:pt x="66" y="16"/>
                  </a:lnTo>
                  <a:lnTo>
                    <a:pt x="70" y="23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3" y="44"/>
                  </a:lnTo>
                  <a:lnTo>
                    <a:pt x="70" y="51"/>
                  </a:lnTo>
                  <a:lnTo>
                    <a:pt x="66" y="57"/>
                  </a:lnTo>
                  <a:lnTo>
                    <a:pt x="61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0"/>
                  </a:lnTo>
                  <a:lnTo>
                    <a:pt x="15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6520522" y="3605460"/>
              <a:ext cx="64961" cy="93562"/>
            </a:xfrm>
            <a:custGeom>
              <a:avLst/>
              <a:gdLst>
                <a:gd name="T0" fmla="*/ 0 w 73"/>
                <a:gd name="T1" fmla="*/ 36 h 74"/>
                <a:gd name="T2" fmla="*/ 0 w 73"/>
                <a:gd name="T3" fmla="*/ 29 h 74"/>
                <a:gd name="T4" fmla="*/ 3 w 73"/>
                <a:gd name="T5" fmla="*/ 23 h 74"/>
                <a:gd name="T6" fmla="*/ 6 w 73"/>
                <a:gd name="T7" fmla="*/ 16 h 74"/>
                <a:gd name="T8" fmla="*/ 10 w 73"/>
                <a:gd name="T9" fmla="*/ 10 h 74"/>
                <a:gd name="T10" fmla="*/ 15 w 73"/>
                <a:gd name="T11" fmla="*/ 7 h 74"/>
                <a:gd name="T12" fmla="*/ 22 w 73"/>
                <a:gd name="T13" fmla="*/ 2 h 74"/>
                <a:gd name="T14" fmla="*/ 29 w 73"/>
                <a:gd name="T15" fmla="*/ 0 h 74"/>
                <a:gd name="T16" fmla="*/ 36 w 73"/>
                <a:gd name="T17" fmla="*/ 0 h 74"/>
                <a:gd name="T18" fmla="*/ 44 w 73"/>
                <a:gd name="T19" fmla="*/ 0 h 74"/>
                <a:gd name="T20" fmla="*/ 51 w 73"/>
                <a:gd name="T21" fmla="*/ 2 h 74"/>
                <a:gd name="T22" fmla="*/ 57 w 73"/>
                <a:gd name="T23" fmla="*/ 7 h 74"/>
                <a:gd name="T24" fmla="*/ 61 w 73"/>
                <a:gd name="T25" fmla="*/ 10 h 74"/>
                <a:gd name="T26" fmla="*/ 66 w 73"/>
                <a:gd name="T27" fmla="*/ 16 h 74"/>
                <a:gd name="T28" fmla="*/ 70 w 73"/>
                <a:gd name="T29" fmla="*/ 23 h 74"/>
                <a:gd name="T30" fmla="*/ 73 w 73"/>
                <a:gd name="T31" fmla="*/ 29 h 74"/>
                <a:gd name="T32" fmla="*/ 73 w 73"/>
                <a:gd name="T33" fmla="*/ 36 h 74"/>
                <a:gd name="T34" fmla="*/ 73 w 73"/>
                <a:gd name="T35" fmla="*/ 36 h 74"/>
                <a:gd name="T36" fmla="*/ 73 w 73"/>
                <a:gd name="T37" fmla="*/ 44 h 74"/>
                <a:gd name="T38" fmla="*/ 70 w 73"/>
                <a:gd name="T39" fmla="*/ 51 h 74"/>
                <a:gd name="T40" fmla="*/ 66 w 73"/>
                <a:gd name="T41" fmla="*/ 57 h 74"/>
                <a:gd name="T42" fmla="*/ 61 w 73"/>
                <a:gd name="T43" fmla="*/ 62 h 74"/>
                <a:gd name="T44" fmla="*/ 57 w 73"/>
                <a:gd name="T45" fmla="*/ 67 h 74"/>
                <a:gd name="T46" fmla="*/ 51 w 73"/>
                <a:gd name="T47" fmla="*/ 70 h 74"/>
                <a:gd name="T48" fmla="*/ 44 w 73"/>
                <a:gd name="T49" fmla="*/ 74 h 74"/>
                <a:gd name="T50" fmla="*/ 36 w 73"/>
                <a:gd name="T51" fmla="*/ 74 h 74"/>
                <a:gd name="T52" fmla="*/ 29 w 73"/>
                <a:gd name="T53" fmla="*/ 74 h 74"/>
                <a:gd name="T54" fmla="*/ 22 w 73"/>
                <a:gd name="T55" fmla="*/ 70 h 74"/>
                <a:gd name="T56" fmla="*/ 15 w 73"/>
                <a:gd name="T57" fmla="*/ 67 h 74"/>
                <a:gd name="T58" fmla="*/ 10 w 73"/>
                <a:gd name="T59" fmla="*/ 62 h 74"/>
                <a:gd name="T60" fmla="*/ 6 w 73"/>
                <a:gd name="T61" fmla="*/ 57 h 74"/>
                <a:gd name="T62" fmla="*/ 3 w 73"/>
                <a:gd name="T63" fmla="*/ 51 h 74"/>
                <a:gd name="T64" fmla="*/ 0 w 73"/>
                <a:gd name="T65" fmla="*/ 44 h 74"/>
                <a:gd name="T66" fmla="*/ 0 w 73"/>
                <a:gd name="T67" fmla="*/ 36 h 74"/>
                <a:gd name="T68" fmla="*/ 0 w 73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74"/>
                <a:gd name="T107" fmla="*/ 73 w 73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74">
                  <a:moveTo>
                    <a:pt x="0" y="36"/>
                  </a:moveTo>
                  <a:lnTo>
                    <a:pt x="0" y="29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1" y="10"/>
                  </a:lnTo>
                  <a:lnTo>
                    <a:pt x="66" y="16"/>
                  </a:lnTo>
                  <a:lnTo>
                    <a:pt x="70" y="23"/>
                  </a:lnTo>
                  <a:lnTo>
                    <a:pt x="73" y="29"/>
                  </a:lnTo>
                  <a:lnTo>
                    <a:pt x="73" y="36"/>
                  </a:lnTo>
                  <a:lnTo>
                    <a:pt x="73" y="44"/>
                  </a:lnTo>
                  <a:lnTo>
                    <a:pt x="70" y="51"/>
                  </a:lnTo>
                  <a:lnTo>
                    <a:pt x="66" y="57"/>
                  </a:lnTo>
                  <a:lnTo>
                    <a:pt x="61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29" y="74"/>
                  </a:lnTo>
                  <a:lnTo>
                    <a:pt x="22" y="70"/>
                  </a:lnTo>
                  <a:lnTo>
                    <a:pt x="15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6654892" y="3508105"/>
              <a:ext cx="65850" cy="92297"/>
            </a:xfrm>
            <a:custGeom>
              <a:avLst/>
              <a:gdLst>
                <a:gd name="T0" fmla="*/ 0 w 74"/>
                <a:gd name="T1" fmla="*/ 35 h 73"/>
                <a:gd name="T2" fmla="*/ 0 w 74"/>
                <a:gd name="T3" fmla="*/ 29 h 73"/>
                <a:gd name="T4" fmla="*/ 3 w 74"/>
                <a:gd name="T5" fmla="*/ 22 h 73"/>
                <a:gd name="T6" fmla="*/ 7 w 74"/>
                <a:gd name="T7" fmla="*/ 15 h 73"/>
                <a:gd name="T8" fmla="*/ 10 w 74"/>
                <a:gd name="T9" fmla="*/ 9 h 73"/>
                <a:gd name="T10" fmla="*/ 17 w 74"/>
                <a:gd name="T11" fmla="*/ 6 h 73"/>
                <a:gd name="T12" fmla="*/ 23 w 74"/>
                <a:gd name="T13" fmla="*/ 1 h 73"/>
                <a:gd name="T14" fmla="*/ 30 w 74"/>
                <a:gd name="T15" fmla="*/ 0 h 73"/>
                <a:gd name="T16" fmla="*/ 36 w 74"/>
                <a:gd name="T17" fmla="*/ 0 h 73"/>
                <a:gd name="T18" fmla="*/ 44 w 74"/>
                <a:gd name="T19" fmla="*/ 0 h 73"/>
                <a:gd name="T20" fmla="*/ 51 w 74"/>
                <a:gd name="T21" fmla="*/ 1 h 73"/>
                <a:gd name="T22" fmla="*/ 57 w 74"/>
                <a:gd name="T23" fmla="*/ 6 h 73"/>
                <a:gd name="T24" fmla="*/ 63 w 74"/>
                <a:gd name="T25" fmla="*/ 9 h 73"/>
                <a:gd name="T26" fmla="*/ 68 w 74"/>
                <a:gd name="T27" fmla="*/ 15 h 73"/>
                <a:gd name="T28" fmla="*/ 71 w 74"/>
                <a:gd name="T29" fmla="*/ 22 h 73"/>
                <a:gd name="T30" fmla="*/ 74 w 74"/>
                <a:gd name="T31" fmla="*/ 29 h 73"/>
                <a:gd name="T32" fmla="*/ 74 w 74"/>
                <a:gd name="T33" fmla="*/ 35 h 73"/>
                <a:gd name="T34" fmla="*/ 74 w 74"/>
                <a:gd name="T35" fmla="*/ 35 h 73"/>
                <a:gd name="T36" fmla="*/ 74 w 74"/>
                <a:gd name="T37" fmla="*/ 44 h 73"/>
                <a:gd name="T38" fmla="*/ 71 w 74"/>
                <a:gd name="T39" fmla="*/ 50 h 73"/>
                <a:gd name="T40" fmla="*/ 68 w 74"/>
                <a:gd name="T41" fmla="*/ 56 h 73"/>
                <a:gd name="T42" fmla="*/ 63 w 74"/>
                <a:gd name="T43" fmla="*/ 61 h 73"/>
                <a:gd name="T44" fmla="*/ 57 w 74"/>
                <a:gd name="T45" fmla="*/ 66 h 73"/>
                <a:gd name="T46" fmla="*/ 51 w 74"/>
                <a:gd name="T47" fmla="*/ 70 h 73"/>
                <a:gd name="T48" fmla="*/ 44 w 74"/>
                <a:gd name="T49" fmla="*/ 73 h 73"/>
                <a:gd name="T50" fmla="*/ 36 w 74"/>
                <a:gd name="T51" fmla="*/ 73 h 73"/>
                <a:gd name="T52" fmla="*/ 30 w 74"/>
                <a:gd name="T53" fmla="*/ 73 h 73"/>
                <a:gd name="T54" fmla="*/ 23 w 74"/>
                <a:gd name="T55" fmla="*/ 70 h 73"/>
                <a:gd name="T56" fmla="*/ 17 w 74"/>
                <a:gd name="T57" fmla="*/ 66 h 73"/>
                <a:gd name="T58" fmla="*/ 10 w 74"/>
                <a:gd name="T59" fmla="*/ 61 h 73"/>
                <a:gd name="T60" fmla="*/ 7 w 74"/>
                <a:gd name="T61" fmla="*/ 56 h 73"/>
                <a:gd name="T62" fmla="*/ 3 w 74"/>
                <a:gd name="T63" fmla="*/ 50 h 73"/>
                <a:gd name="T64" fmla="*/ 0 w 74"/>
                <a:gd name="T65" fmla="*/ 44 h 73"/>
                <a:gd name="T66" fmla="*/ 0 w 74"/>
                <a:gd name="T67" fmla="*/ 35 h 73"/>
                <a:gd name="T68" fmla="*/ 0 w 74"/>
                <a:gd name="T69" fmla="*/ 3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3"/>
                <a:gd name="T107" fmla="*/ 74 w 7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3">
                  <a:moveTo>
                    <a:pt x="0" y="35"/>
                  </a:moveTo>
                  <a:lnTo>
                    <a:pt x="0" y="29"/>
                  </a:lnTo>
                  <a:lnTo>
                    <a:pt x="3" y="22"/>
                  </a:lnTo>
                  <a:lnTo>
                    <a:pt x="7" y="15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1" y="22"/>
                  </a:lnTo>
                  <a:lnTo>
                    <a:pt x="74" y="29"/>
                  </a:lnTo>
                  <a:lnTo>
                    <a:pt x="74" y="35"/>
                  </a:lnTo>
                  <a:lnTo>
                    <a:pt x="74" y="44"/>
                  </a:lnTo>
                  <a:lnTo>
                    <a:pt x="71" y="50"/>
                  </a:lnTo>
                  <a:lnTo>
                    <a:pt x="68" y="56"/>
                  </a:lnTo>
                  <a:lnTo>
                    <a:pt x="63" y="61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7" y="66"/>
                  </a:lnTo>
                  <a:lnTo>
                    <a:pt x="10" y="61"/>
                  </a:lnTo>
                  <a:lnTo>
                    <a:pt x="7" y="56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6654892" y="3508105"/>
              <a:ext cx="65850" cy="92297"/>
            </a:xfrm>
            <a:custGeom>
              <a:avLst/>
              <a:gdLst>
                <a:gd name="T0" fmla="*/ 0 w 74"/>
                <a:gd name="T1" fmla="*/ 35 h 73"/>
                <a:gd name="T2" fmla="*/ 0 w 74"/>
                <a:gd name="T3" fmla="*/ 29 h 73"/>
                <a:gd name="T4" fmla="*/ 3 w 74"/>
                <a:gd name="T5" fmla="*/ 22 h 73"/>
                <a:gd name="T6" fmla="*/ 7 w 74"/>
                <a:gd name="T7" fmla="*/ 15 h 73"/>
                <a:gd name="T8" fmla="*/ 10 w 74"/>
                <a:gd name="T9" fmla="*/ 9 h 73"/>
                <a:gd name="T10" fmla="*/ 17 w 74"/>
                <a:gd name="T11" fmla="*/ 6 h 73"/>
                <a:gd name="T12" fmla="*/ 23 w 74"/>
                <a:gd name="T13" fmla="*/ 1 h 73"/>
                <a:gd name="T14" fmla="*/ 30 w 74"/>
                <a:gd name="T15" fmla="*/ 0 h 73"/>
                <a:gd name="T16" fmla="*/ 36 w 74"/>
                <a:gd name="T17" fmla="*/ 0 h 73"/>
                <a:gd name="T18" fmla="*/ 44 w 74"/>
                <a:gd name="T19" fmla="*/ 0 h 73"/>
                <a:gd name="T20" fmla="*/ 51 w 74"/>
                <a:gd name="T21" fmla="*/ 1 h 73"/>
                <a:gd name="T22" fmla="*/ 57 w 74"/>
                <a:gd name="T23" fmla="*/ 6 h 73"/>
                <a:gd name="T24" fmla="*/ 63 w 74"/>
                <a:gd name="T25" fmla="*/ 9 h 73"/>
                <a:gd name="T26" fmla="*/ 68 w 74"/>
                <a:gd name="T27" fmla="*/ 15 h 73"/>
                <a:gd name="T28" fmla="*/ 71 w 74"/>
                <a:gd name="T29" fmla="*/ 22 h 73"/>
                <a:gd name="T30" fmla="*/ 74 w 74"/>
                <a:gd name="T31" fmla="*/ 29 h 73"/>
                <a:gd name="T32" fmla="*/ 74 w 74"/>
                <a:gd name="T33" fmla="*/ 35 h 73"/>
                <a:gd name="T34" fmla="*/ 74 w 74"/>
                <a:gd name="T35" fmla="*/ 35 h 73"/>
                <a:gd name="T36" fmla="*/ 74 w 74"/>
                <a:gd name="T37" fmla="*/ 44 h 73"/>
                <a:gd name="T38" fmla="*/ 71 w 74"/>
                <a:gd name="T39" fmla="*/ 50 h 73"/>
                <a:gd name="T40" fmla="*/ 68 w 74"/>
                <a:gd name="T41" fmla="*/ 56 h 73"/>
                <a:gd name="T42" fmla="*/ 63 w 74"/>
                <a:gd name="T43" fmla="*/ 61 h 73"/>
                <a:gd name="T44" fmla="*/ 57 w 74"/>
                <a:gd name="T45" fmla="*/ 66 h 73"/>
                <a:gd name="T46" fmla="*/ 51 w 74"/>
                <a:gd name="T47" fmla="*/ 70 h 73"/>
                <a:gd name="T48" fmla="*/ 44 w 74"/>
                <a:gd name="T49" fmla="*/ 73 h 73"/>
                <a:gd name="T50" fmla="*/ 36 w 74"/>
                <a:gd name="T51" fmla="*/ 73 h 73"/>
                <a:gd name="T52" fmla="*/ 30 w 74"/>
                <a:gd name="T53" fmla="*/ 73 h 73"/>
                <a:gd name="T54" fmla="*/ 23 w 74"/>
                <a:gd name="T55" fmla="*/ 70 h 73"/>
                <a:gd name="T56" fmla="*/ 17 w 74"/>
                <a:gd name="T57" fmla="*/ 66 h 73"/>
                <a:gd name="T58" fmla="*/ 10 w 74"/>
                <a:gd name="T59" fmla="*/ 61 h 73"/>
                <a:gd name="T60" fmla="*/ 7 w 74"/>
                <a:gd name="T61" fmla="*/ 56 h 73"/>
                <a:gd name="T62" fmla="*/ 3 w 74"/>
                <a:gd name="T63" fmla="*/ 50 h 73"/>
                <a:gd name="T64" fmla="*/ 0 w 74"/>
                <a:gd name="T65" fmla="*/ 44 h 73"/>
                <a:gd name="T66" fmla="*/ 0 w 74"/>
                <a:gd name="T67" fmla="*/ 35 h 73"/>
                <a:gd name="T68" fmla="*/ 0 w 74"/>
                <a:gd name="T69" fmla="*/ 3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3"/>
                <a:gd name="T107" fmla="*/ 74 w 7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3">
                  <a:moveTo>
                    <a:pt x="0" y="35"/>
                  </a:moveTo>
                  <a:lnTo>
                    <a:pt x="0" y="29"/>
                  </a:lnTo>
                  <a:lnTo>
                    <a:pt x="3" y="22"/>
                  </a:lnTo>
                  <a:lnTo>
                    <a:pt x="7" y="15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6"/>
                  </a:lnTo>
                  <a:lnTo>
                    <a:pt x="63" y="9"/>
                  </a:lnTo>
                  <a:lnTo>
                    <a:pt x="68" y="15"/>
                  </a:lnTo>
                  <a:lnTo>
                    <a:pt x="71" y="22"/>
                  </a:lnTo>
                  <a:lnTo>
                    <a:pt x="74" y="29"/>
                  </a:lnTo>
                  <a:lnTo>
                    <a:pt x="74" y="35"/>
                  </a:lnTo>
                  <a:lnTo>
                    <a:pt x="74" y="44"/>
                  </a:lnTo>
                  <a:lnTo>
                    <a:pt x="71" y="50"/>
                  </a:lnTo>
                  <a:lnTo>
                    <a:pt x="68" y="56"/>
                  </a:lnTo>
                  <a:lnTo>
                    <a:pt x="63" y="61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7" y="66"/>
                  </a:lnTo>
                  <a:lnTo>
                    <a:pt x="10" y="61"/>
                  </a:lnTo>
                  <a:lnTo>
                    <a:pt x="7" y="56"/>
                  </a:lnTo>
                  <a:lnTo>
                    <a:pt x="3" y="50"/>
                  </a:lnTo>
                  <a:lnTo>
                    <a:pt x="0" y="44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6565015" y="3477761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3 w 74"/>
                <a:gd name="T5" fmla="*/ 23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3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3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7" name="Freeform 357"/>
            <p:cNvSpPr>
              <a:spLocks/>
            </p:cNvSpPr>
            <p:nvPr/>
          </p:nvSpPr>
          <p:spPr bwMode="auto">
            <a:xfrm>
              <a:off x="6565015" y="3477761"/>
              <a:ext cx="65850" cy="93562"/>
            </a:xfrm>
            <a:custGeom>
              <a:avLst/>
              <a:gdLst>
                <a:gd name="T0" fmla="*/ 0 w 74"/>
                <a:gd name="T1" fmla="*/ 36 h 74"/>
                <a:gd name="T2" fmla="*/ 0 w 74"/>
                <a:gd name="T3" fmla="*/ 29 h 74"/>
                <a:gd name="T4" fmla="*/ 3 w 74"/>
                <a:gd name="T5" fmla="*/ 23 h 74"/>
                <a:gd name="T6" fmla="*/ 6 w 74"/>
                <a:gd name="T7" fmla="*/ 17 h 74"/>
                <a:gd name="T8" fmla="*/ 10 w 74"/>
                <a:gd name="T9" fmla="*/ 10 h 74"/>
                <a:gd name="T10" fmla="*/ 16 w 74"/>
                <a:gd name="T11" fmla="*/ 7 h 74"/>
                <a:gd name="T12" fmla="*/ 23 w 74"/>
                <a:gd name="T13" fmla="*/ 2 h 74"/>
                <a:gd name="T14" fmla="*/ 30 w 74"/>
                <a:gd name="T15" fmla="*/ 0 h 74"/>
                <a:gd name="T16" fmla="*/ 36 w 74"/>
                <a:gd name="T17" fmla="*/ 0 h 74"/>
                <a:gd name="T18" fmla="*/ 44 w 74"/>
                <a:gd name="T19" fmla="*/ 0 h 74"/>
                <a:gd name="T20" fmla="*/ 51 w 74"/>
                <a:gd name="T21" fmla="*/ 2 h 74"/>
                <a:gd name="T22" fmla="*/ 57 w 74"/>
                <a:gd name="T23" fmla="*/ 7 h 74"/>
                <a:gd name="T24" fmla="*/ 62 w 74"/>
                <a:gd name="T25" fmla="*/ 10 h 74"/>
                <a:gd name="T26" fmla="*/ 67 w 74"/>
                <a:gd name="T27" fmla="*/ 17 h 74"/>
                <a:gd name="T28" fmla="*/ 71 w 74"/>
                <a:gd name="T29" fmla="*/ 23 h 74"/>
                <a:gd name="T30" fmla="*/ 74 w 74"/>
                <a:gd name="T31" fmla="*/ 29 h 74"/>
                <a:gd name="T32" fmla="*/ 74 w 74"/>
                <a:gd name="T33" fmla="*/ 36 h 74"/>
                <a:gd name="T34" fmla="*/ 74 w 74"/>
                <a:gd name="T35" fmla="*/ 36 h 74"/>
                <a:gd name="T36" fmla="*/ 74 w 74"/>
                <a:gd name="T37" fmla="*/ 44 h 74"/>
                <a:gd name="T38" fmla="*/ 71 w 74"/>
                <a:gd name="T39" fmla="*/ 51 h 74"/>
                <a:gd name="T40" fmla="*/ 67 w 74"/>
                <a:gd name="T41" fmla="*/ 58 h 74"/>
                <a:gd name="T42" fmla="*/ 62 w 74"/>
                <a:gd name="T43" fmla="*/ 62 h 74"/>
                <a:gd name="T44" fmla="*/ 57 w 74"/>
                <a:gd name="T45" fmla="*/ 67 h 74"/>
                <a:gd name="T46" fmla="*/ 51 w 74"/>
                <a:gd name="T47" fmla="*/ 70 h 74"/>
                <a:gd name="T48" fmla="*/ 44 w 74"/>
                <a:gd name="T49" fmla="*/ 74 h 74"/>
                <a:gd name="T50" fmla="*/ 36 w 74"/>
                <a:gd name="T51" fmla="*/ 74 h 74"/>
                <a:gd name="T52" fmla="*/ 30 w 74"/>
                <a:gd name="T53" fmla="*/ 74 h 74"/>
                <a:gd name="T54" fmla="*/ 23 w 74"/>
                <a:gd name="T55" fmla="*/ 70 h 74"/>
                <a:gd name="T56" fmla="*/ 16 w 74"/>
                <a:gd name="T57" fmla="*/ 67 h 74"/>
                <a:gd name="T58" fmla="*/ 10 w 74"/>
                <a:gd name="T59" fmla="*/ 62 h 74"/>
                <a:gd name="T60" fmla="*/ 6 w 74"/>
                <a:gd name="T61" fmla="*/ 58 h 74"/>
                <a:gd name="T62" fmla="*/ 3 w 74"/>
                <a:gd name="T63" fmla="*/ 51 h 74"/>
                <a:gd name="T64" fmla="*/ 0 w 74"/>
                <a:gd name="T65" fmla="*/ 44 h 74"/>
                <a:gd name="T66" fmla="*/ 0 w 74"/>
                <a:gd name="T67" fmla="*/ 36 h 74"/>
                <a:gd name="T68" fmla="*/ 0 w 74"/>
                <a:gd name="T69" fmla="*/ 36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4"/>
                <a:gd name="T107" fmla="*/ 74 w 74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4">
                  <a:moveTo>
                    <a:pt x="0" y="36"/>
                  </a:moveTo>
                  <a:lnTo>
                    <a:pt x="0" y="29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7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3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4"/>
                  </a:lnTo>
                  <a:lnTo>
                    <a:pt x="71" y="51"/>
                  </a:lnTo>
                  <a:lnTo>
                    <a:pt x="67" y="58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0" y="74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3" y="51"/>
                  </a:lnTo>
                  <a:lnTo>
                    <a:pt x="0" y="44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6475138" y="3461324"/>
              <a:ext cx="65850" cy="92297"/>
            </a:xfrm>
            <a:custGeom>
              <a:avLst/>
              <a:gdLst>
                <a:gd name="T0" fmla="*/ 0 w 74"/>
                <a:gd name="T1" fmla="*/ 36 h 73"/>
                <a:gd name="T2" fmla="*/ 0 w 74"/>
                <a:gd name="T3" fmla="*/ 29 h 73"/>
                <a:gd name="T4" fmla="*/ 3 w 74"/>
                <a:gd name="T5" fmla="*/ 22 h 73"/>
                <a:gd name="T6" fmla="*/ 6 w 74"/>
                <a:gd name="T7" fmla="*/ 16 h 73"/>
                <a:gd name="T8" fmla="*/ 10 w 74"/>
                <a:gd name="T9" fmla="*/ 9 h 73"/>
                <a:gd name="T10" fmla="*/ 16 w 74"/>
                <a:gd name="T11" fmla="*/ 6 h 73"/>
                <a:gd name="T12" fmla="*/ 23 w 74"/>
                <a:gd name="T13" fmla="*/ 2 h 73"/>
                <a:gd name="T14" fmla="*/ 30 w 74"/>
                <a:gd name="T15" fmla="*/ 0 h 73"/>
                <a:gd name="T16" fmla="*/ 36 w 74"/>
                <a:gd name="T17" fmla="*/ 0 h 73"/>
                <a:gd name="T18" fmla="*/ 44 w 74"/>
                <a:gd name="T19" fmla="*/ 0 h 73"/>
                <a:gd name="T20" fmla="*/ 51 w 74"/>
                <a:gd name="T21" fmla="*/ 2 h 73"/>
                <a:gd name="T22" fmla="*/ 57 w 74"/>
                <a:gd name="T23" fmla="*/ 6 h 73"/>
                <a:gd name="T24" fmla="*/ 62 w 74"/>
                <a:gd name="T25" fmla="*/ 9 h 73"/>
                <a:gd name="T26" fmla="*/ 67 w 74"/>
                <a:gd name="T27" fmla="*/ 16 h 73"/>
                <a:gd name="T28" fmla="*/ 71 w 74"/>
                <a:gd name="T29" fmla="*/ 22 h 73"/>
                <a:gd name="T30" fmla="*/ 74 w 74"/>
                <a:gd name="T31" fmla="*/ 29 h 73"/>
                <a:gd name="T32" fmla="*/ 74 w 74"/>
                <a:gd name="T33" fmla="*/ 36 h 73"/>
                <a:gd name="T34" fmla="*/ 74 w 74"/>
                <a:gd name="T35" fmla="*/ 36 h 73"/>
                <a:gd name="T36" fmla="*/ 74 w 74"/>
                <a:gd name="T37" fmla="*/ 43 h 73"/>
                <a:gd name="T38" fmla="*/ 71 w 74"/>
                <a:gd name="T39" fmla="*/ 50 h 73"/>
                <a:gd name="T40" fmla="*/ 67 w 74"/>
                <a:gd name="T41" fmla="*/ 57 h 73"/>
                <a:gd name="T42" fmla="*/ 62 w 74"/>
                <a:gd name="T43" fmla="*/ 62 h 73"/>
                <a:gd name="T44" fmla="*/ 57 w 74"/>
                <a:gd name="T45" fmla="*/ 67 h 73"/>
                <a:gd name="T46" fmla="*/ 51 w 74"/>
                <a:gd name="T47" fmla="*/ 70 h 73"/>
                <a:gd name="T48" fmla="*/ 44 w 74"/>
                <a:gd name="T49" fmla="*/ 73 h 73"/>
                <a:gd name="T50" fmla="*/ 36 w 74"/>
                <a:gd name="T51" fmla="*/ 73 h 73"/>
                <a:gd name="T52" fmla="*/ 30 w 74"/>
                <a:gd name="T53" fmla="*/ 73 h 73"/>
                <a:gd name="T54" fmla="*/ 23 w 74"/>
                <a:gd name="T55" fmla="*/ 70 h 73"/>
                <a:gd name="T56" fmla="*/ 16 w 74"/>
                <a:gd name="T57" fmla="*/ 67 h 73"/>
                <a:gd name="T58" fmla="*/ 10 w 74"/>
                <a:gd name="T59" fmla="*/ 62 h 73"/>
                <a:gd name="T60" fmla="*/ 6 w 74"/>
                <a:gd name="T61" fmla="*/ 57 h 73"/>
                <a:gd name="T62" fmla="*/ 3 w 74"/>
                <a:gd name="T63" fmla="*/ 50 h 73"/>
                <a:gd name="T64" fmla="*/ 0 w 74"/>
                <a:gd name="T65" fmla="*/ 43 h 73"/>
                <a:gd name="T66" fmla="*/ 0 w 74"/>
                <a:gd name="T67" fmla="*/ 36 h 73"/>
                <a:gd name="T68" fmla="*/ 0 w 74"/>
                <a:gd name="T69" fmla="*/ 36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3"/>
                <a:gd name="T107" fmla="*/ 74 w 7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3">
                  <a:moveTo>
                    <a:pt x="0" y="36"/>
                  </a:moveTo>
                  <a:lnTo>
                    <a:pt x="0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2" y="9"/>
                  </a:lnTo>
                  <a:lnTo>
                    <a:pt x="67" y="16"/>
                  </a:lnTo>
                  <a:lnTo>
                    <a:pt x="71" y="22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3"/>
                  </a:lnTo>
                  <a:lnTo>
                    <a:pt x="71" y="50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0"/>
                  </a:lnTo>
                  <a:lnTo>
                    <a:pt x="0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9" name="Freeform 359"/>
            <p:cNvSpPr>
              <a:spLocks/>
            </p:cNvSpPr>
            <p:nvPr/>
          </p:nvSpPr>
          <p:spPr bwMode="auto">
            <a:xfrm>
              <a:off x="6475138" y="3461324"/>
              <a:ext cx="65850" cy="92297"/>
            </a:xfrm>
            <a:custGeom>
              <a:avLst/>
              <a:gdLst>
                <a:gd name="T0" fmla="*/ 0 w 74"/>
                <a:gd name="T1" fmla="*/ 36 h 73"/>
                <a:gd name="T2" fmla="*/ 0 w 74"/>
                <a:gd name="T3" fmla="*/ 29 h 73"/>
                <a:gd name="T4" fmla="*/ 3 w 74"/>
                <a:gd name="T5" fmla="*/ 22 h 73"/>
                <a:gd name="T6" fmla="*/ 6 w 74"/>
                <a:gd name="T7" fmla="*/ 16 h 73"/>
                <a:gd name="T8" fmla="*/ 10 w 74"/>
                <a:gd name="T9" fmla="*/ 9 h 73"/>
                <a:gd name="T10" fmla="*/ 16 w 74"/>
                <a:gd name="T11" fmla="*/ 6 h 73"/>
                <a:gd name="T12" fmla="*/ 23 w 74"/>
                <a:gd name="T13" fmla="*/ 2 h 73"/>
                <a:gd name="T14" fmla="*/ 30 w 74"/>
                <a:gd name="T15" fmla="*/ 0 h 73"/>
                <a:gd name="T16" fmla="*/ 36 w 74"/>
                <a:gd name="T17" fmla="*/ 0 h 73"/>
                <a:gd name="T18" fmla="*/ 44 w 74"/>
                <a:gd name="T19" fmla="*/ 0 h 73"/>
                <a:gd name="T20" fmla="*/ 51 w 74"/>
                <a:gd name="T21" fmla="*/ 2 h 73"/>
                <a:gd name="T22" fmla="*/ 57 w 74"/>
                <a:gd name="T23" fmla="*/ 6 h 73"/>
                <a:gd name="T24" fmla="*/ 62 w 74"/>
                <a:gd name="T25" fmla="*/ 9 h 73"/>
                <a:gd name="T26" fmla="*/ 67 w 74"/>
                <a:gd name="T27" fmla="*/ 16 h 73"/>
                <a:gd name="T28" fmla="*/ 71 w 74"/>
                <a:gd name="T29" fmla="*/ 22 h 73"/>
                <a:gd name="T30" fmla="*/ 74 w 74"/>
                <a:gd name="T31" fmla="*/ 29 h 73"/>
                <a:gd name="T32" fmla="*/ 74 w 74"/>
                <a:gd name="T33" fmla="*/ 36 h 73"/>
                <a:gd name="T34" fmla="*/ 74 w 74"/>
                <a:gd name="T35" fmla="*/ 36 h 73"/>
                <a:gd name="T36" fmla="*/ 74 w 74"/>
                <a:gd name="T37" fmla="*/ 43 h 73"/>
                <a:gd name="T38" fmla="*/ 71 w 74"/>
                <a:gd name="T39" fmla="*/ 50 h 73"/>
                <a:gd name="T40" fmla="*/ 67 w 74"/>
                <a:gd name="T41" fmla="*/ 57 h 73"/>
                <a:gd name="T42" fmla="*/ 62 w 74"/>
                <a:gd name="T43" fmla="*/ 62 h 73"/>
                <a:gd name="T44" fmla="*/ 57 w 74"/>
                <a:gd name="T45" fmla="*/ 67 h 73"/>
                <a:gd name="T46" fmla="*/ 51 w 74"/>
                <a:gd name="T47" fmla="*/ 70 h 73"/>
                <a:gd name="T48" fmla="*/ 44 w 74"/>
                <a:gd name="T49" fmla="*/ 73 h 73"/>
                <a:gd name="T50" fmla="*/ 36 w 74"/>
                <a:gd name="T51" fmla="*/ 73 h 73"/>
                <a:gd name="T52" fmla="*/ 30 w 74"/>
                <a:gd name="T53" fmla="*/ 73 h 73"/>
                <a:gd name="T54" fmla="*/ 23 w 74"/>
                <a:gd name="T55" fmla="*/ 70 h 73"/>
                <a:gd name="T56" fmla="*/ 16 w 74"/>
                <a:gd name="T57" fmla="*/ 67 h 73"/>
                <a:gd name="T58" fmla="*/ 10 w 74"/>
                <a:gd name="T59" fmla="*/ 62 h 73"/>
                <a:gd name="T60" fmla="*/ 6 w 74"/>
                <a:gd name="T61" fmla="*/ 57 h 73"/>
                <a:gd name="T62" fmla="*/ 3 w 74"/>
                <a:gd name="T63" fmla="*/ 50 h 73"/>
                <a:gd name="T64" fmla="*/ 0 w 74"/>
                <a:gd name="T65" fmla="*/ 43 h 73"/>
                <a:gd name="T66" fmla="*/ 0 w 74"/>
                <a:gd name="T67" fmla="*/ 36 h 73"/>
                <a:gd name="T68" fmla="*/ 0 w 74"/>
                <a:gd name="T69" fmla="*/ 36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"/>
                <a:gd name="T106" fmla="*/ 0 h 73"/>
                <a:gd name="T107" fmla="*/ 74 w 74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" h="73">
                  <a:moveTo>
                    <a:pt x="0" y="36"/>
                  </a:moveTo>
                  <a:lnTo>
                    <a:pt x="0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2" y="9"/>
                  </a:lnTo>
                  <a:lnTo>
                    <a:pt x="67" y="16"/>
                  </a:lnTo>
                  <a:lnTo>
                    <a:pt x="71" y="22"/>
                  </a:lnTo>
                  <a:lnTo>
                    <a:pt x="74" y="29"/>
                  </a:lnTo>
                  <a:lnTo>
                    <a:pt x="74" y="36"/>
                  </a:lnTo>
                  <a:lnTo>
                    <a:pt x="74" y="43"/>
                  </a:lnTo>
                  <a:lnTo>
                    <a:pt x="71" y="50"/>
                  </a:lnTo>
                  <a:lnTo>
                    <a:pt x="67" y="57"/>
                  </a:lnTo>
                  <a:lnTo>
                    <a:pt x="62" y="62"/>
                  </a:lnTo>
                  <a:lnTo>
                    <a:pt x="57" y="67"/>
                  </a:lnTo>
                  <a:lnTo>
                    <a:pt x="51" y="70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6" y="67"/>
                  </a:lnTo>
                  <a:lnTo>
                    <a:pt x="10" y="62"/>
                  </a:lnTo>
                  <a:lnTo>
                    <a:pt x="6" y="57"/>
                  </a:lnTo>
                  <a:lnTo>
                    <a:pt x="3" y="50"/>
                  </a:lnTo>
                  <a:lnTo>
                    <a:pt x="0" y="43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6610399" y="2505479"/>
              <a:ext cx="31145" cy="45516"/>
            </a:xfrm>
            <a:custGeom>
              <a:avLst/>
              <a:gdLst>
                <a:gd name="T0" fmla="*/ 0 w 42"/>
                <a:gd name="T1" fmla="*/ 18 h 43"/>
                <a:gd name="T2" fmla="*/ 18 w 42"/>
                <a:gd name="T3" fmla="*/ 0 h 43"/>
                <a:gd name="T4" fmla="*/ 35 w 42"/>
                <a:gd name="T5" fmla="*/ 18 h 43"/>
                <a:gd name="T6" fmla="*/ 35 w 42"/>
                <a:gd name="T7" fmla="*/ 18 h 43"/>
                <a:gd name="T8" fmla="*/ 18 w 42"/>
                <a:gd name="T9" fmla="*/ 36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21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2" y="43"/>
                    <a:pt x="21" y="43"/>
                  </a:cubicBezTo>
                  <a:cubicBezTo>
                    <a:pt x="9" y="43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6610399" y="2505479"/>
              <a:ext cx="31145" cy="45516"/>
            </a:xfrm>
            <a:custGeom>
              <a:avLst/>
              <a:gdLst>
                <a:gd name="T0" fmla="*/ 0 w 35"/>
                <a:gd name="T1" fmla="*/ 18 h 36"/>
                <a:gd name="T2" fmla="*/ 17 w 35"/>
                <a:gd name="T3" fmla="*/ 0 h 36"/>
                <a:gd name="T4" fmla="*/ 35 w 35"/>
                <a:gd name="T5" fmla="*/ 18 h 36"/>
                <a:gd name="T6" fmla="*/ 35 w 35"/>
                <a:gd name="T7" fmla="*/ 18 h 36"/>
                <a:gd name="T8" fmla="*/ 17 w 35"/>
                <a:gd name="T9" fmla="*/ 36 h 36"/>
                <a:gd name="T10" fmla="*/ 0 w 35"/>
                <a:gd name="T11" fmla="*/ 1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8"/>
                  </a:moveTo>
                  <a:cubicBezTo>
                    <a:pt x="0" y="9"/>
                    <a:pt x="7" y="0"/>
                    <a:pt x="17" y="0"/>
                  </a:cubicBezTo>
                  <a:cubicBezTo>
                    <a:pt x="26" y="0"/>
                    <a:pt x="35" y="9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8"/>
                    <a:pt x="26" y="36"/>
                    <a:pt x="17" y="36"/>
                  </a:cubicBezTo>
                  <a:cubicBezTo>
                    <a:pt x="7" y="36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6713624" y="2496629"/>
              <a:ext cx="31145" cy="45516"/>
            </a:xfrm>
            <a:custGeom>
              <a:avLst/>
              <a:gdLst>
                <a:gd name="T0" fmla="*/ 0 w 42"/>
                <a:gd name="T1" fmla="*/ 18 h 43"/>
                <a:gd name="T2" fmla="*/ 18 w 42"/>
                <a:gd name="T3" fmla="*/ 0 h 43"/>
                <a:gd name="T4" fmla="*/ 35 w 42"/>
                <a:gd name="T5" fmla="*/ 18 h 43"/>
                <a:gd name="T6" fmla="*/ 35 w 42"/>
                <a:gd name="T7" fmla="*/ 18 h 43"/>
                <a:gd name="T8" fmla="*/ 18 w 42"/>
                <a:gd name="T9" fmla="*/ 36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21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3" y="43"/>
                    <a:pt x="21" y="43"/>
                  </a:cubicBezTo>
                  <a:cubicBezTo>
                    <a:pt x="9" y="43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6713624" y="2496629"/>
              <a:ext cx="31145" cy="45516"/>
            </a:xfrm>
            <a:custGeom>
              <a:avLst/>
              <a:gdLst>
                <a:gd name="T0" fmla="*/ 0 w 35"/>
                <a:gd name="T1" fmla="*/ 17 h 36"/>
                <a:gd name="T2" fmla="*/ 17 w 35"/>
                <a:gd name="T3" fmla="*/ 0 h 36"/>
                <a:gd name="T4" fmla="*/ 35 w 35"/>
                <a:gd name="T5" fmla="*/ 17 h 36"/>
                <a:gd name="T6" fmla="*/ 35 w 35"/>
                <a:gd name="T7" fmla="*/ 17 h 36"/>
                <a:gd name="T8" fmla="*/ 17 w 35"/>
                <a:gd name="T9" fmla="*/ 36 h 36"/>
                <a:gd name="T10" fmla="*/ 0 w 35"/>
                <a:gd name="T11" fmla="*/ 1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7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7"/>
                    <a:pt x="27" y="36"/>
                    <a:pt x="17" y="36"/>
                  </a:cubicBezTo>
                  <a:cubicBezTo>
                    <a:pt x="7" y="36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6812399" y="2528237"/>
              <a:ext cx="31145" cy="45516"/>
            </a:xfrm>
            <a:custGeom>
              <a:avLst/>
              <a:gdLst>
                <a:gd name="T0" fmla="*/ 0 w 42"/>
                <a:gd name="T1" fmla="*/ 18 h 43"/>
                <a:gd name="T2" fmla="*/ 18 w 42"/>
                <a:gd name="T3" fmla="*/ 0 h 43"/>
                <a:gd name="T4" fmla="*/ 35 w 42"/>
                <a:gd name="T5" fmla="*/ 18 h 43"/>
                <a:gd name="T6" fmla="*/ 35 w 42"/>
                <a:gd name="T7" fmla="*/ 18 h 43"/>
                <a:gd name="T8" fmla="*/ 18 w 42"/>
                <a:gd name="T9" fmla="*/ 36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33"/>
                    <a:pt x="33" y="43"/>
                    <a:pt x="21" y="43"/>
                  </a:cubicBezTo>
                  <a:cubicBezTo>
                    <a:pt x="9" y="43"/>
                    <a:pt x="0" y="33"/>
                    <a:pt x="0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6812399" y="2528237"/>
              <a:ext cx="31145" cy="45516"/>
            </a:xfrm>
            <a:custGeom>
              <a:avLst/>
              <a:gdLst>
                <a:gd name="T0" fmla="*/ 0 w 35"/>
                <a:gd name="T1" fmla="*/ 18 h 36"/>
                <a:gd name="T2" fmla="*/ 18 w 35"/>
                <a:gd name="T3" fmla="*/ 0 h 36"/>
                <a:gd name="T4" fmla="*/ 35 w 35"/>
                <a:gd name="T5" fmla="*/ 18 h 36"/>
                <a:gd name="T6" fmla="*/ 35 w 35"/>
                <a:gd name="T7" fmla="*/ 18 h 36"/>
                <a:gd name="T8" fmla="*/ 18 w 35"/>
                <a:gd name="T9" fmla="*/ 36 h 36"/>
                <a:gd name="T10" fmla="*/ 0 w 35"/>
                <a:gd name="T11" fmla="*/ 1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8"/>
                  </a:moveTo>
                  <a:cubicBezTo>
                    <a:pt x="0" y="8"/>
                    <a:pt x="7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8" y="36"/>
                    <a:pt x="18" y="36"/>
                  </a:cubicBezTo>
                  <a:cubicBezTo>
                    <a:pt x="7" y="36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6774135" y="2614213"/>
              <a:ext cx="3114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5 w 43"/>
                <a:gd name="T5" fmla="*/ 18 h 42"/>
                <a:gd name="T6" fmla="*/ 35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2"/>
                    <a:pt x="22" y="42"/>
                  </a:cubicBezTo>
                  <a:cubicBezTo>
                    <a:pt x="10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6774135" y="2614213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8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8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9"/>
                    <a:pt x="8" y="0"/>
                    <a:pt x="18" y="0"/>
                  </a:cubicBezTo>
                  <a:cubicBezTo>
                    <a:pt x="27" y="0"/>
                    <a:pt x="35" y="9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8"/>
                    <a:pt x="27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6654892" y="2664787"/>
              <a:ext cx="31145" cy="45516"/>
            </a:xfrm>
            <a:custGeom>
              <a:avLst/>
              <a:gdLst>
                <a:gd name="T0" fmla="*/ 0 w 42"/>
                <a:gd name="T1" fmla="*/ 18 h 43"/>
                <a:gd name="T2" fmla="*/ 18 w 42"/>
                <a:gd name="T3" fmla="*/ 0 h 43"/>
                <a:gd name="T4" fmla="*/ 35 w 42"/>
                <a:gd name="T5" fmla="*/ 18 h 43"/>
                <a:gd name="T6" fmla="*/ 35 w 42"/>
                <a:gd name="T7" fmla="*/ 18 h 43"/>
                <a:gd name="T8" fmla="*/ 18 w 42"/>
                <a:gd name="T9" fmla="*/ 36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22"/>
                  </a:move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33"/>
                    <a:pt x="33" y="43"/>
                    <a:pt x="21" y="43"/>
                  </a:cubicBezTo>
                  <a:cubicBezTo>
                    <a:pt x="10" y="43"/>
                    <a:pt x="0" y="33"/>
                    <a:pt x="0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6654892" y="2664787"/>
              <a:ext cx="31145" cy="45516"/>
            </a:xfrm>
            <a:custGeom>
              <a:avLst/>
              <a:gdLst>
                <a:gd name="T0" fmla="*/ 0 w 35"/>
                <a:gd name="T1" fmla="*/ 19 h 36"/>
                <a:gd name="T2" fmla="*/ 17 w 35"/>
                <a:gd name="T3" fmla="*/ 0 h 36"/>
                <a:gd name="T4" fmla="*/ 35 w 35"/>
                <a:gd name="T5" fmla="*/ 19 h 36"/>
                <a:gd name="T6" fmla="*/ 35 w 35"/>
                <a:gd name="T7" fmla="*/ 19 h 36"/>
                <a:gd name="T8" fmla="*/ 17 w 35"/>
                <a:gd name="T9" fmla="*/ 36 h 36"/>
                <a:gd name="T10" fmla="*/ 0 w 35"/>
                <a:gd name="T11" fmla="*/ 19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9"/>
                  </a:moveTo>
                  <a:cubicBezTo>
                    <a:pt x="0" y="9"/>
                    <a:pt x="8" y="0"/>
                    <a:pt x="17" y="0"/>
                  </a:cubicBezTo>
                  <a:cubicBezTo>
                    <a:pt x="27" y="0"/>
                    <a:pt x="35" y="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8"/>
                    <a:pt x="27" y="36"/>
                    <a:pt x="17" y="36"/>
                  </a:cubicBezTo>
                  <a:cubicBezTo>
                    <a:pt x="8" y="36"/>
                    <a:pt x="0" y="28"/>
                    <a:pt x="0" y="19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0" name="Freeform 370"/>
            <p:cNvSpPr>
              <a:spLocks/>
            </p:cNvSpPr>
            <p:nvPr/>
          </p:nvSpPr>
          <p:spPr bwMode="auto">
            <a:xfrm>
              <a:off x="6571244" y="2720418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1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1" name="Freeform 371"/>
            <p:cNvSpPr>
              <a:spLocks/>
            </p:cNvSpPr>
            <p:nvPr/>
          </p:nvSpPr>
          <p:spPr bwMode="auto">
            <a:xfrm>
              <a:off x="6571244" y="2720418"/>
              <a:ext cx="32035" cy="44252"/>
            </a:xfrm>
            <a:custGeom>
              <a:avLst/>
              <a:gdLst>
                <a:gd name="T0" fmla="*/ 0 w 36"/>
                <a:gd name="T1" fmla="*/ 17 h 35"/>
                <a:gd name="T2" fmla="*/ 18 w 36"/>
                <a:gd name="T3" fmla="*/ 0 h 35"/>
                <a:gd name="T4" fmla="*/ 36 w 36"/>
                <a:gd name="T5" fmla="*/ 17 h 35"/>
                <a:gd name="T6" fmla="*/ 36 w 36"/>
                <a:gd name="T7" fmla="*/ 17 h 35"/>
                <a:gd name="T8" fmla="*/ 18 w 36"/>
                <a:gd name="T9" fmla="*/ 35 h 35"/>
                <a:gd name="T10" fmla="*/ 0 w 36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7"/>
                  </a:moveTo>
                  <a:cubicBezTo>
                    <a:pt x="0" y="7"/>
                    <a:pt x="9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ubicBezTo>
                    <a:pt x="9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7073131" y="2518122"/>
              <a:ext cx="31145" cy="45516"/>
            </a:xfrm>
            <a:custGeom>
              <a:avLst/>
              <a:gdLst>
                <a:gd name="T0" fmla="*/ 0 w 42"/>
                <a:gd name="T1" fmla="*/ 18 h 43"/>
                <a:gd name="T2" fmla="*/ 18 w 42"/>
                <a:gd name="T3" fmla="*/ 0 h 43"/>
                <a:gd name="T4" fmla="*/ 35 w 42"/>
                <a:gd name="T5" fmla="*/ 18 h 43"/>
                <a:gd name="T6" fmla="*/ 35 w 42"/>
                <a:gd name="T7" fmla="*/ 18 h 43"/>
                <a:gd name="T8" fmla="*/ 18 w 42"/>
                <a:gd name="T9" fmla="*/ 36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33"/>
                    <a:pt x="32" y="43"/>
                    <a:pt x="21" y="43"/>
                  </a:cubicBezTo>
                  <a:cubicBezTo>
                    <a:pt x="9" y="43"/>
                    <a:pt x="0" y="33"/>
                    <a:pt x="0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3" name="Freeform 373"/>
            <p:cNvSpPr>
              <a:spLocks/>
            </p:cNvSpPr>
            <p:nvPr/>
          </p:nvSpPr>
          <p:spPr bwMode="auto">
            <a:xfrm>
              <a:off x="7073131" y="2518122"/>
              <a:ext cx="31145" cy="45516"/>
            </a:xfrm>
            <a:custGeom>
              <a:avLst/>
              <a:gdLst>
                <a:gd name="T0" fmla="*/ 0 w 35"/>
                <a:gd name="T1" fmla="*/ 19 h 36"/>
                <a:gd name="T2" fmla="*/ 18 w 35"/>
                <a:gd name="T3" fmla="*/ 0 h 36"/>
                <a:gd name="T4" fmla="*/ 35 w 35"/>
                <a:gd name="T5" fmla="*/ 19 h 36"/>
                <a:gd name="T6" fmla="*/ 35 w 35"/>
                <a:gd name="T7" fmla="*/ 19 h 36"/>
                <a:gd name="T8" fmla="*/ 18 w 35"/>
                <a:gd name="T9" fmla="*/ 36 h 36"/>
                <a:gd name="T10" fmla="*/ 0 w 35"/>
                <a:gd name="T11" fmla="*/ 19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6"/>
                <a:gd name="T20" fmla="*/ 35 w 3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6">
                  <a:moveTo>
                    <a:pt x="0" y="19"/>
                  </a:moveTo>
                  <a:cubicBezTo>
                    <a:pt x="0" y="9"/>
                    <a:pt x="8" y="0"/>
                    <a:pt x="18" y="0"/>
                  </a:cubicBezTo>
                  <a:cubicBezTo>
                    <a:pt x="27" y="0"/>
                    <a:pt x="35" y="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8"/>
                    <a:pt x="27" y="36"/>
                    <a:pt x="18" y="36"/>
                  </a:cubicBezTo>
                  <a:cubicBezTo>
                    <a:pt x="8" y="36"/>
                    <a:pt x="0" y="28"/>
                    <a:pt x="0" y="19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7089149" y="3762238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2"/>
                    <a:pt x="33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5" name="Freeform 375"/>
            <p:cNvSpPr>
              <a:spLocks/>
            </p:cNvSpPr>
            <p:nvPr/>
          </p:nvSpPr>
          <p:spPr bwMode="auto">
            <a:xfrm>
              <a:off x="7089149" y="3762238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7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7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6" name="Freeform 376"/>
            <p:cNvSpPr>
              <a:spLocks/>
            </p:cNvSpPr>
            <p:nvPr/>
          </p:nvSpPr>
          <p:spPr bwMode="auto">
            <a:xfrm>
              <a:off x="6818628" y="2697660"/>
              <a:ext cx="3203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6 w 42"/>
                <a:gd name="T5" fmla="*/ 18 h 42"/>
                <a:gd name="T6" fmla="*/ 36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7" name="Freeform 377"/>
            <p:cNvSpPr>
              <a:spLocks/>
            </p:cNvSpPr>
            <p:nvPr/>
          </p:nvSpPr>
          <p:spPr bwMode="auto">
            <a:xfrm>
              <a:off x="6818628" y="2697660"/>
              <a:ext cx="32035" cy="44252"/>
            </a:xfrm>
            <a:custGeom>
              <a:avLst/>
              <a:gdLst>
                <a:gd name="T0" fmla="*/ 0 w 36"/>
                <a:gd name="T1" fmla="*/ 18 h 35"/>
                <a:gd name="T2" fmla="*/ 18 w 36"/>
                <a:gd name="T3" fmla="*/ 0 h 35"/>
                <a:gd name="T4" fmla="*/ 36 w 36"/>
                <a:gd name="T5" fmla="*/ 18 h 35"/>
                <a:gd name="T6" fmla="*/ 36 w 36"/>
                <a:gd name="T7" fmla="*/ 18 h 35"/>
                <a:gd name="T8" fmla="*/ 18 w 36"/>
                <a:gd name="T9" fmla="*/ 35 h 35"/>
                <a:gd name="T10" fmla="*/ 0 w 36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8"/>
                    <a:pt x="2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6713624" y="2614213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3"/>
                    <a:pt x="33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9" name="Freeform 379"/>
            <p:cNvSpPr>
              <a:spLocks/>
            </p:cNvSpPr>
            <p:nvPr/>
          </p:nvSpPr>
          <p:spPr bwMode="auto">
            <a:xfrm>
              <a:off x="6713624" y="2614213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7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7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9"/>
                    <a:pt x="7" y="0"/>
                    <a:pt x="17" y="0"/>
                  </a:cubicBezTo>
                  <a:cubicBezTo>
                    <a:pt x="27" y="0"/>
                    <a:pt x="35" y="9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8"/>
                    <a:pt x="27" y="35"/>
                    <a:pt x="17" y="35"/>
                  </a:cubicBezTo>
                  <a:cubicBezTo>
                    <a:pt x="7" y="35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761496" y="3602931"/>
              <a:ext cx="31145" cy="44252"/>
            </a:xfrm>
            <a:custGeom>
              <a:avLst/>
              <a:gdLst>
                <a:gd name="T0" fmla="*/ 0 w 42"/>
                <a:gd name="T1" fmla="*/ 18 h 43"/>
                <a:gd name="T2" fmla="*/ 18 w 42"/>
                <a:gd name="T3" fmla="*/ 0 h 43"/>
                <a:gd name="T4" fmla="*/ 35 w 42"/>
                <a:gd name="T5" fmla="*/ 18 h 43"/>
                <a:gd name="T6" fmla="*/ 35 w 42"/>
                <a:gd name="T7" fmla="*/ 18 h 43"/>
                <a:gd name="T8" fmla="*/ 18 w 42"/>
                <a:gd name="T9" fmla="*/ 35 h 43"/>
                <a:gd name="T10" fmla="*/ 0 w 42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3"/>
                <a:gd name="T20" fmla="*/ 42 w 42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3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33"/>
                    <a:pt x="33" y="43"/>
                    <a:pt x="21" y="43"/>
                  </a:cubicBezTo>
                  <a:cubicBezTo>
                    <a:pt x="9" y="43"/>
                    <a:pt x="0" y="33"/>
                    <a:pt x="0" y="22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1" name="Freeform 381"/>
            <p:cNvSpPr>
              <a:spLocks/>
            </p:cNvSpPr>
            <p:nvPr/>
          </p:nvSpPr>
          <p:spPr bwMode="auto">
            <a:xfrm>
              <a:off x="1761496" y="3602931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7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7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7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2" name="Freeform 382"/>
            <p:cNvSpPr>
              <a:spLocks/>
            </p:cNvSpPr>
            <p:nvPr/>
          </p:nvSpPr>
          <p:spPr bwMode="auto">
            <a:xfrm>
              <a:off x="1738359" y="3452474"/>
              <a:ext cx="32035" cy="45516"/>
            </a:xfrm>
            <a:custGeom>
              <a:avLst/>
              <a:gdLst>
                <a:gd name="T0" fmla="*/ 0 w 43"/>
                <a:gd name="T1" fmla="*/ 18 h 43"/>
                <a:gd name="T2" fmla="*/ 18 w 43"/>
                <a:gd name="T3" fmla="*/ 0 h 43"/>
                <a:gd name="T4" fmla="*/ 36 w 43"/>
                <a:gd name="T5" fmla="*/ 18 h 43"/>
                <a:gd name="T6" fmla="*/ 36 w 43"/>
                <a:gd name="T7" fmla="*/ 18 h 43"/>
                <a:gd name="T8" fmla="*/ 18 w 43"/>
                <a:gd name="T9" fmla="*/ 36 h 43"/>
                <a:gd name="T10" fmla="*/ 0 w 43"/>
                <a:gd name="T11" fmla="*/ 18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3"/>
                <a:gd name="T20" fmla="*/ 43 w 43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3">
                  <a:moveTo>
                    <a:pt x="0" y="21"/>
                  </a:move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3"/>
                    <a:pt x="22" y="43"/>
                  </a:cubicBezTo>
                  <a:cubicBezTo>
                    <a:pt x="10" y="43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738359" y="3452474"/>
              <a:ext cx="32035" cy="45516"/>
            </a:xfrm>
            <a:custGeom>
              <a:avLst/>
              <a:gdLst>
                <a:gd name="T0" fmla="*/ 0 w 36"/>
                <a:gd name="T1" fmla="*/ 18 h 36"/>
                <a:gd name="T2" fmla="*/ 18 w 36"/>
                <a:gd name="T3" fmla="*/ 0 h 36"/>
                <a:gd name="T4" fmla="*/ 36 w 36"/>
                <a:gd name="T5" fmla="*/ 18 h 36"/>
                <a:gd name="T6" fmla="*/ 36 w 36"/>
                <a:gd name="T7" fmla="*/ 18 h 36"/>
                <a:gd name="T8" fmla="*/ 18 w 36"/>
                <a:gd name="T9" fmla="*/ 36 h 36"/>
                <a:gd name="T10" fmla="*/ 0 w 36"/>
                <a:gd name="T11" fmla="*/ 1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6"/>
                <a:gd name="T20" fmla="*/ 36 w 3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6">
                  <a:moveTo>
                    <a:pt x="0" y="18"/>
                  </a:moveTo>
                  <a:cubicBezTo>
                    <a:pt x="0" y="9"/>
                    <a:pt x="8" y="0"/>
                    <a:pt x="18" y="0"/>
                  </a:cubicBezTo>
                  <a:cubicBezTo>
                    <a:pt x="27" y="0"/>
                    <a:pt x="36" y="9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8"/>
                    <a:pt x="27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641363" y="3430980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2"/>
                    <a:pt x="22" y="42"/>
                  </a:cubicBezTo>
                  <a:cubicBezTo>
                    <a:pt x="10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641363" y="3430980"/>
              <a:ext cx="32035" cy="44252"/>
            </a:xfrm>
            <a:custGeom>
              <a:avLst/>
              <a:gdLst>
                <a:gd name="T0" fmla="*/ 0 w 36"/>
                <a:gd name="T1" fmla="*/ 17 h 35"/>
                <a:gd name="T2" fmla="*/ 19 w 36"/>
                <a:gd name="T3" fmla="*/ 0 h 35"/>
                <a:gd name="T4" fmla="*/ 36 w 36"/>
                <a:gd name="T5" fmla="*/ 17 h 35"/>
                <a:gd name="T6" fmla="*/ 36 w 36"/>
                <a:gd name="T7" fmla="*/ 17 h 35"/>
                <a:gd name="T8" fmla="*/ 19 w 36"/>
                <a:gd name="T9" fmla="*/ 35 h 35"/>
                <a:gd name="T10" fmla="*/ 0 w 36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7"/>
                  </a:moveTo>
                  <a:cubicBezTo>
                    <a:pt x="0" y="8"/>
                    <a:pt x="9" y="0"/>
                    <a:pt x="19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7"/>
                    <a:pt x="28" y="35"/>
                    <a:pt x="19" y="35"/>
                  </a:cubicBezTo>
                  <a:cubicBezTo>
                    <a:pt x="9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551486" y="3380406"/>
              <a:ext cx="32035" cy="44252"/>
            </a:xfrm>
            <a:custGeom>
              <a:avLst/>
              <a:gdLst>
                <a:gd name="T0" fmla="*/ 0 w 43"/>
                <a:gd name="T1" fmla="*/ 18 h 42"/>
                <a:gd name="T2" fmla="*/ 18 w 43"/>
                <a:gd name="T3" fmla="*/ 0 h 42"/>
                <a:gd name="T4" fmla="*/ 36 w 43"/>
                <a:gd name="T5" fmla="*/ 18 h 42"/>
                <a:gd name="T6" fmla="*/ 36 w 43"/>
                <a:gd name="T7" fmla="*/ 18 h 42"/>
                <a:gd name="T8" fmla="*/ 18 w 43"/>
                <a:gd name="T9" fmla="*/ 35 h 42"/>
                <a:gd name="T10" fmla="*/ 0 w 43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2"/>
                <a:gd name="T20" fmla="*/ 43 w 4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2">
                  <a:moveTo>
                    <a:pt x="0" y="21"/>
                  </a:moveTo>
                  <a:cubicBezTo>
                    <a:pt x="0" y="9"/>
                    <a:pt x="10" y="0"/>
                    <a:pt x="22" y="0"/>
                  </a:cubicBezTo>
                  <a:cubicBezTo>
                    <a:pt x="33" y="0"/>
                    <a:pt x="43" y="9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3"/>
                    <a:pt x="33" y="42"/>
                    <a:pt x="22" y="42"/>
                  </a:cubicBezTo>
                  <a:cubicBezTo>
                    <a:pt x="10" y="42"/>
                    <a:pt x="0" y="33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551486" y="3380406"/>
              <a:ext cx="32035" cy="44252"/>
            </a:xfrm>
            <a:custGeom>
              <a:avLst/>
              <a:gdLst>
                <a:gd name="T0" fmla="*/ 0 w 36"/>
                <a:gd name="T1" fmla="*/ 17 h 35"/>
                <a:gd name="T2" fmla="*/ 18 w 36"/>
                <a:gd name="T3" fmla="*/ 0 h 35"/>
                <a:gd name="T4" fmla="*/ 36 w 36"/>
                <a:gd name="T5" fmla="*/ 17 h 35"/>
                <a:gd name="T6" fmla="*/ 36 w 36"/>
                <a:gd name="T7" fmla="*/ 17 h 35"/>
                <a:gd name="T8" fmla="*/ 18 w 36"/>
                <a:gd name="T9" fmla="*/ 35 h 35"/>
                <a:gd name="T10" fmla="*/ 0 w 36"/>
                <a:gd name="T11" fmla="*/ 1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0" y="17"/>
                  </a:moveTo>
                  <a:cubicBezTo>
                    <a:pt x="0" y="7"/>
                    <a:pt x="8" y="0"/>
                    <a:pt x="18" y="0"/>
                  </a:cubicBezTo>
                  <a:cubicBezTo>
                    <a:pt x="28" y="0"/>
                    <a:pt x="36" y="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4496067" y="1721585"/>
              <a:ext cx="90767" cy="261719"/>
            </a:xfrm>
            <a:custGeom>
              <a:avLst/>
              <a:gdLst>
                <a:gd name="T0" fmla="*/ 102 w 102"/>
                <a:gd name="T1" fmla="*/ 207 h 207"/>
                <a:gd name="T2" fmla="*/ 102 w 102"/>
                <a:gd name="T3" fmla="*/ 0 h 207"/>
                <a:gd name="T4" fmla="*/ 0 w 102"/>
                <a:gd name="T5" fmla="*/ 0 h 207"/>
                <a:gd name="T6" fmla="*/ 0 60000 65536"/>
                <a:gd name="T7" fmla="*/ 0 60000 65536"/>
                <a:gd name="T8" fmla="*/ 0 60000 65536"/>
                <a:gd name="T9" fmla="*/ 0 w 102"/>
                <a:gd name="T10" fmla="*/ 0 h 207"/>
                <a:gd name="T11" fmla="*/ 102 w 102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7">
                  <a:moveTo>
                    <a:pt x="102" y="207"/>
                  </a:moveTo>
                  <a:lnTo>
                    <a:pt x="102" y="0"/>
                  </a:lnTo>
                  <a:lnTo>
                    <a:pt x="0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9" name="Rectangle 389"/>
            <p:cNvSpPr>
              <a:spLocks noChangeArrowheads="1"/>
            </p:cNvSpPr>
            <p:nvPr/>
          </p:nvSpPr>
          <p:spPr bwMode="auto">
            <a:xfrm>
              <a:off x="3744127" y="1640667"/>
              <a:ext cx="842707" cy="12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Sludge scraper</a:t>
              </a:r>
              <a:endParaRPr lang="en-US" sz="4000" dirty="0"/>
            </a:p>
          </p:txBody>
        </p:sp>
        <p:sp>
          <p:nvSpPr>
            <p:cNvPr id="390" name="Freeform 390"/>
            <p:cNvSpPr>
              <a:spLocks/>
            </p:cNvSpPr>
            <p:nvPr/>
          </p:nvSpPr>
          <p:spPr bwMode="auto">
            <a:xfrm>
              <a:off x="4966808" y="1530669"/>
              <a:ext cx="69410" cy="799066"/>
            </a:xfrm>
            <a:custGeom>
              <a:avLst/>
              <a:gdLst>
                <a:gd name="T0" fmla="*/ 0 w 78"/>
                <a:gd name="T1" fmla="*/ 632 h 632"/>
                <a:gd name="T2" fmla="*/ 0 w 78"/>
                <a:gd name="T3" fmla="*/ 0 h 632"/>
                <a:gd name="T4" fmla="*/ 78 w 78"/>
                <a:gd name="T5" fmla="*/ 0 h 632"/>
                <a:gd name="T6" fmla="*/ 0 60000 65536"/>
                <a:gd name="T7" fmla="*/ 0 60000 65536"/>
                <a:gd name="T8" fmla="*/ 0 60000 65536"/>
                <a:gd name="T9" fmla="*/ 0 w 78"/>
                <a:gd name="T10" fmla="*/ 0 h 632"/>
                <a:gd name="T11" fmla="*/ 78 w 78"/>
                <a:gd name="T12" fmla="*/ 632 h 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632">
                  <a:moveTo>
                    <a:pt x="0" y="632"/>
                  </a:move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1" name="Rectangle 391"/>
            <p:cNvSpPr>
              <a:spLocks noChangeArrowheads="1"/>
            </p:cNvSpPr>
            <p:nvPr/>
          </p:nvSpPr>
          <p:spPr bwMode="auto">
            <a:xfrm>
              <a:off x="5099399" y="1454808"/>
              <a:ext cx="1365951" cy="16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Floc &amp; bead aggregate</a:t>
              </a:r>
              <a:endParaRPr lang="en-US" sz="4000" dirty="0"/>
            </a:p>
          </p:txBody>
        </p:sp>
        <p:sp>
          <p:nvSpPr>
            <p:cNvPr id="392" name="Freeform 392"/>
            <p:cNvSpPr>
              <a:spLocks/>
            </p:cNvSpPr>
            <p:nvPr/>
          </p:nvSpPr>
          <p:spPr bwMode="auto">
            <a:xfrm>
              <a:off x="6475138" y="2041464"/>
              <a:ext cx="179754" cy="419763"/>
            </a:xfrm>
            <a:custGeom>
              <a:avLst/>
              <a:gdLst>
                <a:gd name="T0" fmla="*/ 0 w 202"/>
                <a:gd name="T1" fmla="*/ 332 h 332"/>
                <a:gd name="T2" fmla="*/ 0 w 202"/>
                <a:gd name="T3" fmla="*/ 0 h 332"/>
                <a:gd name="T4" fmla="*/ 202 w 202"/>
                <a:gd name="T5" fmla="*/ 0 h 332"/>
                <a:gd name="T6" fmla="*/ 0 60000 65536"/>
                <a:gd name="T7" fmla="*/ 0 60000 65536"/>
                <a:gd name="T8" fmla="*/ 0 60000 65536"/>
                <a:gd name="T9" fmla="*/ 0 w 202"/>
                <a:gd name="T10" fmla="*/ 0 h 332"/>
                <a:gd name="T11" fmla="*/ 202 w 20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" h="332">
                  <a:moveTo>
                    <a:pt x="0" y="332"/>
                  </a:moveTo>
                  <a:lnTo>
                    <a:pt x="0" y="0"/>
                  </a:lnTo>
                  <a:lnTo>
                    <a:pt x="202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3" name="Rectangle 393"/>
            <p:cNvSpPr>
              <a:spLocks noChangeArrowheads="1"/>
            </p:cNvSpPr>
            <p:nvPr/>
          </p:nvSpPr>
          <p:spPr bwMode="auto">
            <a:xfrm>
              <a:off x="6718073" y="1961811"/>
              <a:ext cx="2378623" cy="16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Hydrocyclone to separate floc and bead</a:t>
              </a:r>
              <a:endParaRPr lang="en-US" sz="4000" dirty="0"/>
            </a:p>
          </p:txBody>
        </p:sp>
        <p:sp>
          <p:nvSpPr>
            <p:cNvPr id="394" name="Freeform 394"/>
            <p:cNvSpPr>
              <a:spLocks/>
            </p:cNvSpPr>
            <p:nvPr/>
          </p:nvSpPr>
          <p:spPr bwMode="auto">
            <a:xfrm>
              <a:off x="6879139" y="2423297"/>
              <a:ext cx="404891" cy="127699"/>
            </a:xfrm>
            <a:custGeom>
              <a:avLst/>
              <a:gdLst>
                <a:gd name="T0" fmla="*/ 0 w 455"/>
                <a:gd name="T1" fmla="*/ 101 h 101"/>
                <a:gd name="T2" fmla="*/ 0 w 455"/>
                <a:gd name="T3" fmla="*/ 0 h 101"/>
                <a:gd name="T4" fmla="*/ 455 w 455"/>
                <a:gd name="T5" fmla="*/ 0 h 101"/>
                <a:gd name="T6" fmla="*/ 0 60000 65536"/>
                <a:gd name="T7" fmla="*/ 0 60000 65536"/>
                <a:gd name="T8" fmla="*/ 0 60000 65536"/>
                <a:gd name="T9" fmla="*/ 0 w 455"/>
                <a:gd name="T10" fmla="*/ 0 h 101"/>
                <a:gd name="T11" fmla="*/ 455 w 455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5" h="101">
                  <a:moveTo>
                    <a:pt x="0" y="101"/>
                  </a:moveTo>
                  <a:lnTo>
                    <a:pt x="0" y="0"/>
                  </a:lnTo>
                  <a:lnTo>
                    <a:pt x="455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5" name="Rectangle 395"/>
            <p:cNvSpPr>
              <a:spLocks noChangeArrowheads="1"/>
            </p:cNvSpPr>
            <p:nvPr/>
          </p:nvSpPr>
          <p:spPr bwMode="auto">
            <a:xfrm>
              <a:off x="7325854" y="2255139"/>
              <a:ext cx="1174629" cy="455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Separated beads leave from top &amp; are recycled</a:t>
              </a:r>
              <a:endParaRPr lang="en-US" sz="4000" dirty="0"/>
            </a:p>
          </p:txBody>
        </p:sp>
        <p:sp>
          <p:nvSpPr>
            <p:cNvPr id="396" name="Freeform 396"/>
            <p:cNvSpPr>
              <a:spLocks/>
            </p:cNvSpPr>
            <p:nvPr/>
          </p:nvSpPr>
          <p:spPr bwMode="auto">
            <a:xfrm>
              <a:off x="6610399" y="3991085"/>
              <a:ext cx="268741" cy="600564"/>
            </a:xfrm>
            <a:custGeom>
              <a:avLst/>
              <a:gdLst>
                <a:gd name="T0" fmla="*/ 0 w 302"/>
                <a:gd name="T1" fmla="*/ 0 h 475"/>
                <a:gd name="T2" fmla="*/ 0 w 302"/>
                <a:gd name="T3" fmla="*/ 475 h 475"/>
                <a:gd name="T4" fmla="*/ 302 w 302"/>
                <a:gd name="T5" fmla="*/ 475 h 475"/>
                <a:gd name="T6" fmla="*/ 0 60000 65536"/>
                <a:gd name="T7" fmla="*/ 0 60000 65536"/>
                <a:gd name="T8" fmla="*/ 0 60000 65536"/>
                <a:gd name="T9" fmla="*/ 0 w 302"/>
                <a:gd name="T10" fmla="*/ 0 h 475"/>
                <a:gd name="T11" fmla="*/ 302 w 302"/>
                <a:gd name="T12" fmla="*/ 475 h 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475">
                  <a:moveTo>
                    <a:pt x="0" y="0"/>
                  </a:moveTo>
                  <a:lnTo>
                    <a:pt x="0" y="475"/>
                  </a:lnTo>
                  <a:lnTo>
                    <a:pt x="302" y="475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7" name="Rectangle 397"/>
            <p:cNvSpPr>
              <a:spLocks noChangeArrowheads="1"/>
            </p:cNvSpPr>
            <p:nvPr/>
          </p:nvSpPr>
          <p:spPr bwMode="auto">
            <a:xfrm>
              <a:off x="6943210" y="4424755"/>
              <a:ext cx="1615114" cy="12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Flocculated material sinks to </a:t>
              </a:r>
              <a:endParaRPr lang="en-US" sz="4000" dirty="0"/>
            </a:p>
          </p:txBody>
        </p:sp>
        <p:sp>
          <p:nvSpPr>
            <p:cNvPr id="398" name="Rectangle 398"/>
            <p:cNvSpPr>
              <a:spLocks noChangeArrowheads="1"/>
            </p:cNvSpPr>
            <p:nvPr/>
          </p:nvSpPr>
          <p:spPr bwMode="auto">
            <a:xfrm>
              <a:off x="6943210" y="4594178"/>
              <a:ext cx="1461167" cy="12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be removed from the base</a:t>
              </a:r>
              <a:endParaRPr lang="en-US" sz="4000" dirty="0"/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5126095" y="4233839"/>
              <a:ext cx="89877" cy="357810"/>
            </a:xfrm>
            <a:custGeom>
              <a:avLst/>
              <a:gdLst>
                <a:gd name="T0" fmla="*/ 101 w 101"/>
                <a:gd name="T1" fmla="*/ 0 h 283"/>
                <a:gd name="T2" fmla="*/ 101 w 101"/>
                <a:gd name="T3" fmla="*/ 283 h 283"/>
                <a:gd name="T4" fmla="*/ 0 w 101"/>
                <a:gd name="T5" fmla="*/ 283 h 283"/>
                <a:gd name="T6" fmla="*/ 0 60000 65536"/>
                <a:gd name="T7" fmla="*/ 0 60000 65536"/>
                <a:gd name="T8" fmla="*/ 0 60000 65536"/>
                <a:gd name="T9" fmla="*/ 0 w 101"/>
                <a:gd name="T10" fmla="*/ 0 h 283"/>
                <a:gd name="T11" fmla="*/ 101 w 101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283">
                  <a:moveTo>
                    <a:pt x="101" y="0"/>
                  </a:moveTo>
                  <a:lnTo>
                    <a:pt x="101" y="283"/>
                  </a:lnTo>
                  <a:lnTo>
                    <a:pt x="0" y="283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0" name="Rectangle 400"/>
            <p:cNvSpPr>
              <a:spLocks noChangeArrowheads="1"/>
            </p:cNvSpPr>
            <p:nvPr/>
          </p:nvSpPr>
          <p:spPr bwMode="auto">
            <a:xfrm>
              <a:off x="4337670" y="4508202"/>
              <a:ext cx="955721" cy="12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Bead recycle line</a:t>
              </a:r>
              <a:endParaRPr lang="en-US" sz="4000" dirty="0"/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3957695" y="4361538"/>
              <a:ext cx="89877" cy="230111"/>
            </a:xfrm>
            <a:custGeom>
              <a:avLst/>
              <a:gdLst>
                <a:gd name="T0" fmla="*/ 101 w 101"/>
                <a:gd name="T1" fmla="*/ 0 h 182"/>
                <a:gd name="T2" fmla="*/ 101 w 101"/>
                <a:gd name="T3" fmla="*/ 182 h 182"/>
                <a:gd name="T4" fmla="*/ 0 w 101"/>
                <a:gd name="T5" fmla="*/ 182 h 182"/>
                <a:gd name="T6" fmla="*/ 0 60000 65536"/>
                <a:gd name="T7" fmla="*/ 0 60000 65536"/>
                <a:gd name="T8" fmla="*/ 0 60000 65536"/>
                <a:gd name="T9" fmla="*/ 0 w 101"/>
                <a:gd name="T10" fmla="*/ 0 h 182"/>
                <a:gd name="T11" fmla="*/ 101 w 101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2">
                  <a:moveTo>
                    <a:pt x="101" y="0"/>
                  </a:moveTo>
                  <a:lnTo>
                    <a:pt x="101" y="182"/>
                  </a:lnTo>
                  <a:lnTo>
                    <a:pt x="0" y="182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2" name="Rectangle 402"/>
            <p:cNvSpPr>
              <a:spLocks noChangeArrowheads="1"/>
            </p:cNvSpPr>
            <p:nvPr/>
          </p:nvSpPr>
          <p:spPr bwMode="auto">
            <a:xfrm>
              <a:off x="3410425" y="4508202"/>
              <a:ext cx="642486" cy="12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Bead pump</a:t>
              </a:r>
              <a:endParaRPr lang="en-US" sz="4000" dirty="0"/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579072" y="3705343"/>
              <a:ext cx="309675" cy="853433"/>
            </a:xfrm>
            <a:custGeom>
              <a:avLst/>
              <a:gdLst>
                <a:gd name="T0" fmla="*/ 0 w 348"/>
                <a:gd name="T1" fmla="*/ 0 h 675"/>
                <a:gd name="T2" fmla="*/ 0 w 348"/>
                <a:gd name="T3" fmla="*/ 675 h 675"/>
                <a:gd name="T4" fmla="*/ 348 w 348"/>
                <a:gd name="T5" fmla="*/ 675 h 675"/>
                <a:gd name="T6" fmla="*/ 0 60000 65536"/>
                <a:gd name="T7" fmla="*/ 0 60000 65536"/>
                <a:gd name="T8" fmla="*/ 0 60000 65536"/>
                <a:gd name="T9" fmla="*/ 0 w 348"/>
                <a:gd name="T10" fmla="*/ 0 h 675"/>
                <a:gd name="T11" fmla="*/ 348 w 348"/>
                <a:gd name="T12" fmla="*/ 675 h 6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" h="675">
                  <a:moveTo>
                    <a:pt x="0" y="0"/>
                  </a:moveTo>
                  <a:lnTo>
                    <a:pt x="0" y="675"/>
                  </a:lnTo>
                  <a:lnTo>
                    <a:pt x="348" y="675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4" name="Rectangle 404"/>
            <p:cNvSpPr>
              <a:spLocks noChangeArrowheads="1"/>
            </p:cNvSpPr>
            <p:nvPr/>
          </p:nvSpPr>
          <p:spPr bwMode="auto">
            <a:xfrm>
              <a:off x="1947479" y="4323608"/>
              <a:ext cx="1080302" cy="12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Recycled bead are </a:t>
              </a:r>
              <a:endParaRPr lang="en-US" sz="4000" dirty="0"/>
            </a:p>
          </p:txBody>
        </p:sp>
        <p:sp>
          <p:nvSpPr>
            <p:cNvPr id="405" name="Rectangle 405"/>
            <p:cNvSpPr>
              <a:spLocks noChangeArrowheads="1"/>
            </p:cNvSpPr>
            <p:nvPr/>
          </p:nvSpPr>
          <p:spPr bwMode="auto">
            <a:xfrm>
              <a:off x="1947479" y="4475329"/>
              <a:ext cx="1203105" cy="12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introduced at base of </a:t>
              </a:r>
              <a:endParaRPr lang="en-US" sz="4000" dirty="0"/>
            </a:p>
          </p:txBody>
        </p:sp>
        <p:sp>
          <p:nvSpPr>
            <p:cNvPr id="406" name="Rectangle 406"/>
            <p:cNvSpPr>
              <a:spLocks noChangeArrowheads="1"/>
            </p:cNvSpPr>
            <p:nvPr/>
          </p:nvSpPr>
          <p:spPr bwMode="auto">
            <a:xfrm>
              <a:off x="1947479" y="4643487"/>
              <a:ext cx="933474" cy="12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flocculation zone</a:t>
              </a:r>
              <a:endParaRPr lang="en-US" sz="4000" dirty="0"/>
            </a:p>
          </p:txBody>
        </p:sp>
        <p:sp>
          <p:nvSpPr>
            <p:cNvPr id="408" name="Freeform 408"/>
            <p:cNvSpPr>
              <a:spLocks/>
            </p:cNvSpPr>
            <p:nvPr/>
          </p:nvSpPr>
          <p:spPr bwMode="auto">
            <a:xfrm>
              <a:off x="4070709" y="2792485"/>
              <a:ext cx="165516" cy="20230"/>
            </a:xfrm>
            <a:custGeom>
              <a:avLst/>
              <a:gdLst>
                <a:gd name="T0" fmla="*/ 0 w 186"/>
                <a:gd name="T1" fmla="*/ 16 h 16"/>
                <a:gd name="T2" fmla="*/ 0 w 186"/>
                <a:gd name="T3" fmla="*/ 0 h 16"/>
                <a:gd name="T4" fmla="*/ 186 w 186"/>
                <a:gd name="T5" fmla="*/ 0 h 16"/>
                <a:gd name="T6" fmla="*/ 0 60000 65536"/>
                <a:gd name="T7" fmla="*/ 0 60000 65536"/>
                <a:gd name="T8" fmla="*/ 0 60000 65536"/>
                <a:gd name="T9" fmla="*/ 0 w 186"/>
                <a:gd name="T10" fmla="*/ 0 h 16"/>
                <a:gd name="T11" fmla="*/ 186 w 18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6">
                  <a:moveTo>
                    <a:pt x="0" y="16"/>
                  </a:moveTo>
                  <a:lnTo>
                    <a:pt x="0" y="0"/>
                  </a:lnTo>
                  <a:lnTo>
                    <a:pt x="186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9" name="Rectangle 409"/>
            <p:cNvSpPr>
              <a:spLocks noChangeArrowheads="1"/>
            </p:cNvSpPr>
            <p:nvPr/>
          </p:nvSpPr>
          <p:spPr bwMode="auto">
            <a:xfrm>
              <a:off x="4302075" y="2721682"/>
              <a:ext cx="682530" cy="12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Micro beads</a:t>
              </a:r>
              <a:endParaRPr lang="en-US" sz="4000" dirty="0"/>
            </a:p>
          </p:txBody>
        </p:sp>
        <p:sp>
          <p:nvSpPr>
            <p:cNvPr id="410" name="Line 410"/>
            <p:cNvSpPr>
              <a:spLocks noChangeShapeType="1"/>
            </p:cNvSpPr>
            <p:nvPr/>
          </p:nvSpPr>
          <p:spPr bwMode="auto">
            <a:xfrm>
              <a:off x="926798" y="4144071"/>
              <a:ext cx="602442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1" name="Freeform 411"/>
            <p:cNvSpPr>
              <a:spLocks/>
            </p:cNvSpPr>
            <p:nvPr/>
          </p:nvSpPr>
          <p:spPr bwMode="auto">
            <a:xfrm>
              <a:off x="1372622" y="4164300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2" name="Freeform 412"/>
            <p:cNvSpPr>
              <a:spLocks/>
            </p:cNvSpPr>
            <p:nvPr/>
          </p:nvSpPr>
          <p:spPr bwMode="auto">
            <a:xfrm>
              <a:off x="1372622" y="4164300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7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7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6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3" name="Freeform 413"/>
            <p:cNvSpPr>
              <a:spLocks/>
            </p:cNvSpPr>
            <p:nvPr/>
          </p:nvSpPr>
          <p:spPr bwMode="auto">
            <a:xfrm>
              <a:off x="1183970" y="4164300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4" name="Freeform 414"/>
            <p:cNvSpPr>
              <a:spLocks/>
            </p:cNvSpPr>
            <p:nvPr/>
          </p:nvSpPr>
          <p:spPr bwMode="auto">
            <a:xfrm>
              <a:off x="1183970" y="4164300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7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7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6" y="35"/>
                    <a:pt x="17" y="35"/>
                  </a:cubicBezTo>
                  <a:cubicBezTo>
                    <a:pt x="7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5" name="Freeform 415"/>
            <p:cNvSpPr>
              <a:spLocks noEditPoints="1"/>
            </p:cNvSpPr>
            <p:nvPr/>
          </p:nvSpPr>
          <p:spPr bwMode="auto">
            <a:xfrm>
              <a:off x="917899" y="4042923"/>
              <a:ext cx="179754" cy="280685"/>
            </a:xfrm>
            <a:custGeom>
              <a:avLst/>
              <a:gdLst>
                <a:gd name="T0" fmla="*/ 0 w 242"/>
                <a:gd name="T1" fmla="*/ 101 h 266"/>
                <a:gd name="T2" fmla="*/ 101 w 242"/>
                <a:gd name="T3" fmla="*/ 0 h 266"/>
                <a:gd name="T4" fmla="*/ 202 w 242"/>
                <a:gd name="T5" fmla="*/ 101 h 266"/>
                <a:gd name="T6" fmla="*/ 202 w 242"/>
                <a:gd name="T7" fmla="*/ 101 h 266"/>
                <a:gd name="T8" fmla="*/ 101 w 242"/>
                <a:gd name="T9" fmla="*/ 202 h 266"/>
                <a:gd name="T10" fmla="*/ 0 w 242"/>
                <a:gd name="T11" fmla="*/ 101 h 266"/>
                <a:gd name="T12" fmla="*/ 50 w 242"/>
                <a:gd name="T13" fmla="*/ 188 h 266"/>
                <a:gd name="T14" fmla="*/ 0 w 242"/>
                <a:gd name="T15" fmla="*/ 222 h 266"/>
                <a:gd name="T16" fmla="*/ 202 w 242"/>
                <a:gd name="T17" fmla="*/ 222 h 266"/>
                <a:gd name="T18" fmla="*/ 151 w 242"/>
                <a:gd name="T19" fmla="*/ 188 h 266"/>
                <a:gd name="T20" fmla="*/ 50 w 242"/>
                <a:gd name="T21" fmla="*/ 188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2"/>
                <a:gd name="T34" fmla="*/ 0 h 266"/>
                <a:gd name="T35" fmla="*/ 242 w 24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2" h="266">
                  <a:moveTo>
                    <a:pt x="0" y="121"/>
                  </a:moveTo>
                  <a:cubicBezTo>
                    <a:pt x="0" y="54"/>
                    <a:pt x="54" y="0"/>
                    <a:pt x="121" y="0"/>
                  </a:cubicBezTo>
                  <a:cubicBezTo>
                    <a:pt x="188" y="0"/>
                    <a:pt x="242" y="54"/>
                    <a:pt x="24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87"/>
                    <a:pt x="188" y="242"/>
                    <a:pt x="121" y="242"/>
                  </a:cubicBezTo>
                  <a:cubicBezTo>
                    <a:pt x="54" y="242"/>
                    <a:pt x="0" y="187"/>
                    <a:pt x="0" y="121"/>
                  </a:cubicBezTo>
                  <a:close/>
                  <a:moveTo>
                    <a:pt x="60" y="225"/>
                  </a:moveTo>
                  <a:lnTo>
                    <a:pt x="0" y="266"/>
                  </a:lnTo>
                  <a:lnTo>
                    <a:pt x="242" y="266"/>
                  </a:lnTo>
                  <a:lnTo>
                    <a:pt x="181" y="225"/>
                  </a:lnTo>
                  <a:cubicBezTo>
                    <a:pt x="144" y="247"/>
                    <a:pt x="97" y="247"/>
                    <a:pt x="60" y="225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6" name="Freeform 416"/>
            <p:cNvSpPr>
              <a:spLocks noEditPoints="1"/>
            </p:cNvSpPr>
            <p:nvPr/>
          </p:nvSpPr>
          <p:spPr bwMode="auto">
            <a:xfrm>
              <a:off x="917899" y="4042923"/>
              <a:ext cx="179754" cy="280685"/>
            </a:xfrm>
            <a:custGeom>
              <a:avLst/>
              <a:gdLst>
                <a:gd name="T0" fmla="*/ 0 w 242"/>
                <a:gd name="T1" fmla="*/ 101 h 266"/>
                <a:gd name="T2" fmla="*/ 101 w 242"/>
                <a:gd name="T3" fmla="*/ 0 h 266"/>
                <a:gd name="T4" fmla="*/ 202 w 242"/>
                <a:gd name="T5" fmla="*/ 101 h 266"/>
                <a:gd name="T6" fmla="*/ 202 w 242"/>
                <a:gd name="T7" fmla="*/ 101 h 266"/>
                <a:gd name="T8" fmla="*/ 101 w 242"/>
                <a:gd name="T9" fmla="*/ 202 h 266"/>
                <a:gd name="T10" fmla="*/ 0 w 242"/>
                <a:gd name="T11" fmla="*/ 101 h 266"/>
                <a:gd name="T12" fmla="*/ 50 w 242"/>
                <a:gd name="T13" fmla="*/ 188 h 266"/>
                <a:gd name="T14" fmla="*/ 0 w 242"/>
                <a:gd name="T15" fmla="*/ 222 h 266"/>
                <a:gd name="T16" fmla="*/ 202 w 242"/>
                <a:gd name="T17" fmla="*/ 222 h 266"/>
                <a:gd name="T18" fmla="*/ 151 w 242"/>
                <a:gd name="T19" fmla="*/ 188 h 266"/>
                <a:gd name="T20" fmla="*/ 50 w 242"/>
                <a:gd name="T21" fmla="*/ 188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2"/>
                <a:gd name="T34" fmla="*/ 0 h 266"/>
                <a:gd name="T35" fmla="*/ 242 w 24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2" h="266">
                  <a:moveTo>
                    <a:pt x="0" y="121"/>
                  </a:moveTo>
                  <a:cubicBezTo>
                    <a:pt x="0" y="54"/>
                    <a:pt x="54" y="0"/>
                    <a:pt x="121" y="0"/>
                  </a:cubicBezTo>
                  <a:cubicBezTo>
                    <a:pt x="188" y="0"/>
                    <a:pt x="242" y="54"/>
                    <a:pt x="24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87"/>
                    <a:pt x="188" y="242"/>
                    <a:pt x="121" y="242"/>
                  </a:cubicBezTo>
                  <a:cubicBezTo>
                    <a:pt x="54" y="242"/>
                    <a:pt x="0" y="187"/>
                    <a:pt x="0" y="121"/>
                  </a:cubicBezTo>
                  <a:close/>
                  <a:moveTo>
                    <a:pt x="60" y="225"/>
                  </a:moveTo>
                  <a:lnTo>
                    <a:pt x="0" y="266"/>
                  </a:lnTo>
                  <a:lnTo>
                    <a:pt x="242" y="266"/>
                  </a:lnTo>
                  <a:lnTo>
                    <a:pt x="181" y="225"/>
                  </a:lnTo>
                  <a:cubicBezTo>
                    <a:pt x="144" y="247"/>
                    <a:pt x="97" y="247"/>
                    <a:pt x="60" y="225"/>
                  </a:cubicBezTo>
                  <a:close/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7" name="Freeform 417"/>
            <p:cNvSpPr>
              <a:spLocks noEditPoints="1"/>
            </p:cNvSpPr>
            <p:nvPr/>
          </p:nvSpPr>
          <p:spPr bwMode="auto">
            <a:xfrm>
              <a:off x="872515" y="4042923"/>
              <a:ext cx="184203" cy="127699"/>
            </a:xfrm>
            <a:custGeom>
              <a:avLst/>
              <a:gdLst>
                <a:gd name="T0" fmla="*/ 0 w 207"/>
                <a:gd name="T1" fmla="*/ 101 h 101"/>
                <a:gd name="T2" fmla="*/ 106 w 207"/>
                <a:gd name="T3" fmla="*/ 101 h 101"/>
                <a:gd name="T4" fmla="*/ 152 w 207"/>
                <a:gd name="T5" fmla="*/ 0 h 101"/>
                <a:gd name="T6" fmla="*/ 207 w 207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101"/>
                <a:gd name="T14" fmla="*/ 207 w 2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101">
                  <a:moveTo>
                    <a:pt x="0" y="101"/>
                  </a:moveTo>
                  <a:lnTo>
                    <a:pt x="106" y="101"/>
                  </a:lnTo>
                  <a:moveTo>
                    <a:pt x="152" y="0"/>
                  </a:moveTo>
                  <a:lnTo>
                    <a:pt x="207" y="0"/>
                  </a:ln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8" name="Freeform 418"/>
            <p:cNvSpPr>
              <a:spLocks/>
            </p:cNvSpPr>
            <p:nvPr/>
          </p:nvSpPr>
          <p:spPr bwMode="auto">
            <a:xfrm>
              <a:off x="957053" y="4097290"/>
              <a:ext cx="50723" cy="146664"/>
            </a:xfrm>
            <a:custGeom>
              <a:avLst/>
              <a:gdLst>
                <a:gd name="T0" fmla="*/ 0 w 57"/>
                <a:gd name="T1" fmla="*/ 0 h 116"/>
                <a:gd name="T2" fmla="*/ 57 w 57"/>
                <a:gd name="T3" fmla="*/ 58 h 116"/>
                <a:gd name="T4" fmla="*/ 0 w 57"/>
                <a:gd name="T5" fmla="*/ 116 h 116"/>
                <a:gd name="T6" fmla="*/ 0 w 57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16"/>
                <a:gd name="T14" fmla="*/ 57 w 57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16">
                  <a:moveTo>
                    <a:pt x="0" y="0"/>
                  </a:moveTo>
                  <a:lnTo>
                    <a:pt x="57" y="58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19" name="Freeform 419"/>
            <p:cNvSpPr>
              <a:spLocks/>
            </p:cNvSpPr>
            <p:nvPr/>
          </p:nvSpPr>
          <p:spPr bwMode="auto">
            <a:xfrm>
              <a:off x="1046930" y="3970855"/>
              <a:ext cx="50723" cy="145400"/>
            </a:xfrm>
            <a:custGeom>
              <a:avLst/>
              <a:gdLst>
                <a:gd name="T0" fmla="*/ 0 w 57"/>
                <a:gd name="T1" fmla="*/ 0 h 115"/>
                <a:gd name="T2" fmla="*/ 57 w 57"/>
                <a:gd name="T3" fmla="*/ 57 h 115"/>
                <a:gd name="T4" fmla="*/ 0 w 57"/>
                <a:gd name="T5" fmla="*/ 115 h 115"/>
                <a:gd name="T6" fmla="*/ 0 w 57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15"/>
                <a:gd name="T14" fmla="*/ 57 w 57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15">
                  <a:moveTo>
                    <a:pt x="0" y="0"/>
                  </a:moveTo>
                  <a:lnTo>
                    <a:pt x="57" y="57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0" name="Line 420"/>
            <p:cNvSpPr>
              <a:spLocks noChangeShapeType="1"/>
            </p:cNvSpPr>
            <p:nvPr/>
          </p:nvSpPr>
          <p:spPr bwMode="auto">
            <a:xfrm>
              <a:off x="571739" y="4144071"/>
              <a:ext cx="346160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1" name="Line 421"/>
            <p:cNvSpPr>
              <a:spLocks noChangeShapeType="1"/>
            </p:cNvSpPr>
            <p:nvPr/>
          </p:nvSpPr>
          <p:spPr bwMode="auto">
            <a:xfrm>
              <a:off x="562841" y="4233839"/>
              <a:ext cx="363957" cy="1264"/>
            </a:xfrm>
            <a:prstGeom prst="line">
              <a:avLst/>
            </a:prstGeom>
            <a:noFill/>
            <a:ln w="1333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2" name="Freeform 422"/>
            <p:cNvSpPr>
              <a:spLocks/>
            </p:cNvSpPr>
            <p:nvPr/>
          </p:nvSpPr>
          <p:spPr bwMode="auto">
            <a:xfrm>
              <a:off x="711449" y="4164300"/>
              <a:ext cx="31145" cy="44252"/>
            </a:xfrm>
            <a:custGeom>
              <a:avLst/>
              <a:gdLst>
                <a:gd name="T0" fmla="*/ 0 w 42"/>
                <a:gd name="T1" fmla="*/ 18 h 42"/>
                <a:gd name="T2" fmla="*/ 18 w 42"/>
                <a:gd name="T3" fmla="*/ 0 h 42"/>
                <a:gd name="T4" fmla="*/ 35 w 42"/>
                <a:gd name="T5" fmla="*/ 18 h 42"/>
                <a:gd name="T6" fmla="*/ 35 w 42"/>
                <a:gd name="T7" fmla="*/ 18 h 42"/>
                <a:gd name="T8" fmla="*/ 18 w 42"/>
                <a:gd name="T9" fmla="*/ 35 h 42"/>
                <a:gd name="T10" fmla="*/ 0 w 42"/>
                <a:gd name="T11" fmla="*/ 1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42"/>
                <a:gd name="T20" fmla="*/ 42 w 42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42">
                  <a:moveTo>
                    <a:pt x="0" y="21"/>
                  </a:moveTo>
                  <a:cubicBezTo>
                    <a:pt x="0" y="9"/>
                    <a:pt x="9" y="0"/>
                    <a:pt x="21" y="0"/>
                  </a:cubicBezTo>
                  <a:cubicBezTo>
                    <a:pt x="33" y="0"/>
                    <a:pt x="42" y="9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32"/>
                    <a:pt x="33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3" name="Freeform 423"/>
            <p:cNvSpPr>
              <a:spLocks/>
            </p:cNvSpPr>
            <p:nvPr/>
          </p:nvSpPr>
          <p:spPr bwMode="auto">
            <a:xfrm>
              <a:off x="711449" y="4164300"/>
              <a:ext cx="31145" cy="44252"/>
            </a:xfrm>
            <a:custGeom>
              <a:avLst/>
              <a:gdLst>
                <a:gd name="T0" fmla="*/ 0 w 35"/>
                <a:gd name="T1" fmla="*/ 18 h 35"/>
                <a:gd name="T2" fmla="*/ 18 w 35"/>
                <a:gd name="T3" fmla="*/ 0 h 35"/>
                <a:gd name="T4" fmla="*/ 35 w 35"/>
                <a:gd name="T5" fmla="*/ 18 h 35"/>
                <a:gd name="T6" fmla="*/ 35 w 35"/>
                <a:gd name="T7" fmla="*/ 18 h 35"/>
                <a:gd name="T8" fmla="*/ 18 w 35"/>
                <a:gd name="T9" fmla="*/ 35 h 35"/>
                <a:gd name="T10" fmla="*/ 0 w 3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5"/>
                <a:gd name="T20" fmla="*/ 35 w 3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5">
                  <a:moveTo>
                    <a:pt x="0" y="18"/>
                  </a:move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5" y="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7"/>
                    <a:pt x="28" y="35"/>
                    <a:pt x="18" y="35"/>
                  </a:cubicBezTo>
                  <a:cubicBezTo>
                    <a:pt x="8" y="35"/>
                    <a:pt x="0" y="27"/>
                    <a:pt x="0" y="18"/>
                  </a:cubicBezTo>
                </a:path>
              </a:pathLst>
            </a:custGeom>
            <a:noFill/>
            <a:ln w="762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4" name="Freeform 424"/>
            <p:cNvSpPr>
              <a:spLocks/>
            </p:cNvSpPr>
            <p:nvPr/>
          </p:nvSpPr>
          <p:spPr bwMode="auto">
            <a:xfrm>
              <a:off x="900101" y="3443623"/>
              <a:ext cx="107674" cy="599300"/>
            </a:xfrm>
            <a:custGeom>
              <a:avLst/>
              <a:gdLst>
                <a:gd name="T0" fmla="*/ 121 w 121"/>
                <a:gd name="T1" fmla="*/ 474 h 474"/>
                <a:gd name="T2" fmla="*/ 121 w 121"/>
                <a:gd name="T3" fmla="*/ 0 h 474"/>
                <a:gd name="T4" fmla="*/ 0 w 121"/>
                <a:gd name="T5" fmla="*/ 0 h 474"/>
                <a:gd name="T6" fmla="*/ 0 60000 65536"/>
                <a:gd name="T7" fmla="*/ 0 60000 65536"/>
                <a:gd name="T8" fmla="*/ 0 60000 65536"/>
                <a:gd name="T9" fmla="*/ 0 w 121"/>
                <a:gd name="T10" fmla="*/ 0 h 474"/>
                <a:gd name="T11" fmla="*/ 121 w 121"/>
                <a:gd name="T12" fmla="*/ 474 h 4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474">
                  <a:moveTo>
                    <a:pt x="121" y="474"/>
                  </a:move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noFill/>
            <a:ln w="254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25" name="Rectangle 425"/>
            <p:cNvSpPr>
              <a:spLocks noChangeArrowheads="1"/>
            </p:cNvSpPr>
            <p:nvPr/>
          </p:nvSpPr>
          <p:spPr bwMode="auto">
            <a:xfrm>
              <a:off x="278972" y="2936621"/>
              <a:ext cx="817791" cy="45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New bead added to make up for any loss during recycle</a:t>
              </a:r>
              <a:endParaRPr lang="en-US" sz="4000" dirty="0"/>
            </a:p>
          </p:txBody>
        </p:sp>
        <p:sp>
          <p:nvSpPr>
            <p:cNvPr id="426" name="Rectangle 426"/>
            <p:cNvSpPr>
              <a:spLocks noChangeArrowheads="1"/>
            </p:cNvSpPr>
            <p:nvPr/>
          </p:nvSpPr>
          <p:spPr bwMode="auto">
            <a:xfrm>
              <a:off x="5619083" y="3658562"/>
              <a:ext cx="800883" cy="12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</a:rPr>
                <a:t>Clarified water</a:t>
              </a:r>
              <a:endParaRPr lang="en-US" sz="4000" dirty="0"/>
            </a:p>
          </p:txBody>
        </p:sp>
      </p:grpSp>
      <p:sp>
        <p:nvSpPr>
          <p:cNvPr id="428" name="Rectangle 2"/>
          <p:cNvSpPr txBox="1">
            <a:spLocks noChangeArrowheads="1"/>
          </p:cNvSpPr>
          <p:nvPr/>
        </p:nvSpPr>
        <p:spPr>
          <a:xfrm>
            <a:off x="214282" y="142851"/>
            <a:ext cx="8229600" cy="16098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800" b="1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Harvesting</a:t>
            </a:r>
          </a:p>
          <a:p>
            <a:pPr>
              <a:defRPr/>
            </a:pPr>
            <a:endParaRPr lang="en-US" sz="12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BDAF - Ballasted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Dissolved Air Flotation </a:t>
            </a:r>
            <a:endParaRPr lang="en-US" sz="24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0.04 kWh m</a:t>
            </a:r>
            <a:r>
              <a:rPr lang="en-US" sz="2000" kern="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-3</a:t>
            </a:r>
            <a:r>
              <a:rPr lang="en-US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defRPr/>
            </a:pPr>
            <a:endParaRPr lang="en-US" sz="3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3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30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719517" y="6096307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2"/>
                </a:solidFill>
                <a:latin typeface="+mj-lt"/>
              </a:rPr>
              <a:t>60-80% less energy compare to DAF </a:t>
            </a:r>
          </a:p>
        </p:txBody>
      </p:sp>
      <p:sp>
        <p:nvSpPr>
          <p:cNvPr id="435" name="TextBox 434"/>
          <p:cNvSpPr txBox="1"/>
          <p:nvPr/>
        </p:nvSpPr>
        <p:spPr>
          <a:xfrm>
            <a:off x="162422" y="260648"/>
            <a:ext cx="1905496" cy="40862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HARVESTING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6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166" y="493547"/>
            <a:ext cx="57844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/>
                <a:cs typeface="Arial"/>
              </a:rPr>
              <a:t>DAF vs BDAF performance</a:t>
            </a:r>
          </a:p>
          <a:p>
            <a:pPr>
              <a:defRPr sz="18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/>
                <a:cs typeface="Arial"/>
              </a:rPr>
              <a:t>S. 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/>
                <a:cs typeface="Arial"/>
              </a:rPr>
              <a:t>o</a:t>
            </a: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/>
                <a:cs typeface="Arial"/>
              </a:rPr>
              <a:t>bliquus cultivated in Jaworski Media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Arial"/>
              <a:cs typeface="Arial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9669937"/>
              </p:ext>
            </p:extLst>
          </p:nvPr>
        </p:nvGraphicFramePr>
        <p:xfrm>
          <a:off x="251520" y="1484784"/>
          <a:ext cx="44644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143733" y="1446945"/>
            <a:ext cx="1212243" cy="3816424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668105" y="5947703"/>
            <a:ext cx="5937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/>
                <a:cs typeface="Arial"/>
              </a:rPr>
              <a:t>40% reduction on coagulant addition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 rot="19827193">
            <a:off x="899653" y="3713214"/>
            <a:ext cx="223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DAF</a:t>
            </a:r>
            <a:endParaRPr lang="en-GB" sz="4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27984" y="1412776"/>
            <a:ext cx="4536504" cy="4354649"/>
            <a:chOff x="4427984" y="1412776"/>
            <a:chExt cx="4536504" cy="4354649"/>
          </a:xfrm>
        </p:grpSpPr>
        <p:sp>
          <p:nvSpPr>
            <p:cNvPr id="10" name="Rectangle 9"/>
            <p:cNvSpPr/>
            <p:nvPr/>
          </p:nvSpPr>
          <p:spPr>
            <a:xfrm>
              <a:off x="6531835" y="1446945"/>
              <a:ext cx="504056" cy="3816424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80312" y="1446945"/>
              <a:ext cx="1188132" cy="3816424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2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423344656"/>
                </p:ext>
              </p:extLst>
            </p:nvPr>
          </p:nvGraphicFramePr>
          <p:xfrm>
            <a:off x="4427984" y="1412776"/>
            <a:ext cx="4536504" cy="43546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9827193">
              <a:off x="4832629" y="3713215"/>
              <a:ext cx="22317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BDAF</a:t>
              </a:r>
              <a:endParaRPr lang="en-GB" sz="440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116632"/>
            <a:ext cx="1905496" cy="40862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HARVESTING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435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6107" y="3564687"/>
            <a:ext cx="8946237" cy="1775048"/>
            <a:chOff x="324773" y="3602168"/>
            <a:chExt cx="8946237" cy="1775048"/>
          </a:xfrm>
        </p:grpSpPr>
        <p:grpSp>
          <p:nvGrpSpPr>
            <p:cNvPr id="32" name="Group 31"/>
            <p:cNvGrpSpPr/>
            <p:nvPr/>
          </p:nvGrpSpPr>
          <p:grpSpPr>
            <a:xfrm>
              <a:off x="324773" y="3679112"/>
              <a:ext cx="8151554" cy="1698104"/>
              <a:chOff x="383558" y="3570956"/>
              <a:chExt cx="8151554" cy="1698104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248" y="3570956"/>
                <a:ext cx="7776864" cy="1698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83558" y="3594165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+mj-lt"/>
                  </a:rPr>
                  <a:t>Wastewater</a:t>
                </a:r>
                <a:endParaRPr lang="en-US" sz="1400" b="1" dirty="0">
                  <a:latin typeface="+mj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87197" y="4050676"/>
                <a:ext cx="482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AD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03803" y="4923802"/>
                <a:ext cx="195271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400" b="1" dirty="0" smtClean="0">
                    <a:latin typeface="+mj-lt"/>
                  </a:rPr>
                  <a:t>Clarified Water</a:t>
                </a:r>
                <a:endParaRPr lang="en-US" sz="1400" b="1" dirty="0">
                  <a:latin typeface="+mj-lt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587863" y="4695292"/>
              <a:ext cx="13865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dirty="0" smtClean="0">
                  <a:latin typeface="+mj-lt"/>
                </a:rPr>
                <a:t>Algal</a:t>
              </a:r>
              <a:r>
                <a:rPr lang="it-IT" sz="1400" b="1" dirty="0" smtClean="0">
                  <a:latin typeface="+mj-lt"/>
                </a:rPr>
                <a:t> </a:t>
              </a:r>
              <a:r>
                <a:rPr lang="it-IT" sz="1400" dirty="0" smtClean="0">
                  <a:latin typeface="+mj-lt"/>
                </a:rPr>
                <a:t>treatment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14345" y="4113397"/>
              <a:ext cx="11566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latin typeface="+mj-lt"/>
                </a:rPr>
                <a:t>Energy</a:t>
              </a:r>
            </a:p>
            <a:p>
              <a:pPr algn="ctr"/>
              <a:r>
                <a:rPr lang="en-GB" sz="1400" b="1" dirty="0" smtClean="0">
                  <a:latin typeface="+mj-lt"/>
                </a:rPr>
                <a:t>generation</a:t>
              </a:r>
              <a:endParaRPr lang="en-GB" sz="1400" b="1" dirty="0"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61073" y="3602168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latin typeface="+mj-lt"/>
                </a:rPr>
                <a:t>Residual </a:t>
              </a:r>
            </a:p>
            <a:p>
              <a:pPr algn="ctr"/>
              <a:r>
                <a:rPr lang="it-IT" sz="1400" dirty="0" smtClean="0">
                  <a:latin typeface="+mj-lt"/>
                </a:rPr>
                <a:t>N and P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750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AD and pre-treatments</a:t>
            </a:r>
            <a:endParaRPr lang="en-GB" sz="1600" i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5750" y="2861762"/>
            <a:ext cx="2486050" cy="3375550"/>
            <a:chOff x="107505" y="2864572"/>
            <a:chExt cx="2849984" cy="3372739"/>
          </a:xfrm>
        </p:grpSpPr>
        <p:sp>
          <p:nvSpPr>
            <p:cNvPr id="4" name="TextBox 3"/>
            <p:cNvSpPr txBox="1"/>
            <p:nvPr/>
          </p:nvSpPr>
          <p:spPr>
            <a:xfrm>
              <a:off x="298173" y="5590980"/>
              <a:ext cx="2459278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Activated Sludge </a:t>
              </a:r>
            </a:p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(AS)</a:t>
              </a:r>
              <a:endParaRPr lang="en-GB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7505" y="2864572"/>
              <a:ext cx="2849984" cy="3372739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43808" y="2871018"/>
            <a:ext cx="1711259" cy="3397033"/>
            <a:chOff x="3131840" y="2840278"/>
            <a:chExt cx="1838080" cy="3397033"/>
          </a:xfrm>
        </p:grpSpPr>
        <p:sp>
          <p:nvSpPr>
            <p:cNvPr id="11" name="TextBox 10"/>
            <p:cNvSpPr txBox="1"/>
            <p:nvPr/>
          </p:nvSpPr>
          <p:spPr>
            <a:xfrm>
              <a:off x="3131840" y="5537317"/>
              <a:ext cx="17918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Raceway Algae Pond</a:t>
              </a:r>
              <a:endParaRPr lang="en-GB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31840" y="2840278"/>
              <a:ext cx="1838080" cy="3397033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11995" y="2864572"/>
            <a:ext cx="1310128" cy="3362327"/>
            <a:chOff x="4379990" y="2829866"/>
            <a:chExt cx="1791816" cy="3397033"/>
          </a:xfrm>
        </p:grpSpPr>
        <p:sp>
          <p:nvSpPr>
            <p:cNvPr id="12" name="TextBox 11"/>
            <p:cNvSpPr txBox="1"/>
            <p:nvPr/>
          </p:nvSpPr>
          <p:spPr>
            <a:xfrm>
              <a:off x="4379990" y="5556598"/>
              <a:ext cx="1791816" cy="65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C000"/>
                  </a:solidFill>
                  <a:latin typeface="+mj-lt"/>
                </a:rPr>
                <a:t>Harvesting unit</a:t>
              </a:r>
              <a:endParaRPr lang="en-GB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474266" y="2829866"/>
              <a:ext cx="1681910" cy="3397033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24128" y="2871018"/>
            <a:ext cx="1454921" cy="3355882"/>
            <a:chOff x="5635256" y="2829866"/>
            <a:chExt cx="1583572" cy="3397033"/>
          </a:xfrm>
        </p:grpSpPr>
        <p:sp>
          <p:nvSpPr>
            <p:cNvPr id="13" name="TextBox 12"/>
            <p:cNvSpPr txBox="1"/>
            <p:nvPr/>
          </p:nvSpPr>
          <p:spPr>
            <a:xfrm>
              <a:off x="5635256" y="5565557"/>
              <a:ext cx="1583572" cy="65425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13B122"/>
                  </a:solidFill>
                  <a:latin typeface="+mj-lt"/>
                </a:rPr>
                <a:t>Pre-</a:t>
              </a:r>
            </a:p>
            <a:p>
              <a:pPr algn="ctr"/>
              <a:r>
                <a:rPr lang="en-GB" b="1" dirty="0" smtClean="0">
                  <a:solidFill>
                    <a:srgbClr val="13B122"/>
                  </a:solidFill>
                  <a:latin typeface="+mj-lt"/>
                </a:rPr>
                <a:t>treatment</a:t>
              </a:r>
              <a:endParaRPr lang="en-GB" b="1" dirty="0">
                <a:solidFill>
                  <a:srgbClr val="13B122"/>
                </a:solidFill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849604" y="2829866"/>
              <a:ext cx="1154879" cy="3397033"/>
            </a:xfrm>
            <a:prstGeom prst="roundRect">
              <a:avLst/>
            </a:prstGeom>
            <a:noFill/>
            <a:ln w="19050">
              <a:solidFill>
                <a:srgbClr val="13B1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07059" y="2871017"/>
            <a:ext cx="1854392" cy="3366293"/>
            <a:chOff x="7092280" y="2819018"/>
            <a:chExt cx="1944216" cy="3418294"/>
          </a:xfrm>
        </p:grpSpPr>
        <p:sp>
          <p:nvSpPr>
            <p:cNvPr id="27" name="Rounded Rectangle 26"/>
            <p:cNvSpPr/>
            <p:nvPr/>
          </p:nvSpPr>
          <p:spPr>
            <a:xfrm>
              <a:off x="7092280" y="2819018"/>
              <a:ext cx="1944216" cy="3418294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72601" y="5563447"/>
              <a:ext cx="1583572" cy="64633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Anaerobic</a:t>
              </a:r>
            </a:p>
            <a:p>
              <a:pPr algn="ctr"/>
              <a:r>
                <a:rPr lang="en-GB" b="1" dirty="0" smtClean="0">
                  <a:solidFill>
                    <a:srgbClr val="002060"/>
                  </a:solidFill>
                  <a:latin typeface="+mj-lt"/>
                </a:rPr>
                <a:t>Digestion</a:t>
              </a:r>
              <a:endParaRPr lang="en-GB" b="1" dirty="0">
                <a:solidFill>
                  <a:srgbClr val="00206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504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>
          <a:xfrm>
            <a:off x="335797" y="612015"/>
            <a:ext cx="8773467" cy="4663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Algae cell wall</a:t>
            </a:r>
            <a:endParaRPr lang="en-GB" sz="28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n-GB" sz="3000" b="1" kern="0" dirty="0" smtClean="0">
              <a:solidFill>
                <a:srgbClr val="1AE62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798" y="3933056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Thermal Hydrolysis (TH):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efficient sludge pre-treatment;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efficient combination of temperature and pressure to strongly effect the algal cell structure;</a:t>
            </a:r>
          </a:p>
          <a:p>
            <a:pPr algn="just"/>
            <a:r>
              <a:rPr lang="it-IT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Enzymes 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low energy treatment;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low knowledge;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531" y="217006"/>
            <a:ext cx="2844318" cy="408623"/>
          </a:xfrm>
          <a:prstGeom prst="roundRect">
            <a:avLst/>
          </a:prstGeom>
          <a:solidFill>
            <a:srgbClr val="13B1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DIGESTION ISSUES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>
          <a:xfrm>
            <a:off x="359531" y="3444483"/>
            <a:ext cx="8773467" cy="4885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Pre-treatment to improve AD</a:t>
            </a:r>
            <a:endParaRPr lang="en-GB" sz="28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3" descr="Description: C:\Users\e101512\AppData\Local\Microsoft\Windows\Temporary Internet Files\Content.Word\VS1 p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3639" y="1217843"/>
            <a:ext cx="2131709" cy="219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5705" y="2890485"/>
            <a:ext cx="198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+mj-lt"/>
              </a:rPr>
              <a:t>RESIDUAL CELL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>
          <a:xfrm>
            <a:off x="2843809" y="1302435"/>
            <a:ext cx="6265456" cy="11184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GB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Strong resistance to bacteria degradation</a:t>
            </a:r>
          </a:p>
          <a:p>
            <a:pPr marL="342900" indent="-342900">
              <a:buFontTx/>
              <a:buChar char="-"/>
              <a:defRPr/>
            </a:pPr>
            <a:r>
              <a:rPr lang="en-GB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Limited biogas production</a:t>
            </a:r>
          </a:p>
          <a:p>
            <a:pPr marL="342900" indent="-342900">
              <a:buFontTx/>
              <a:buChar char="-"/>
              <a:defRPr/>
            </a:pPr>
            <a:r>
              <a:rPr lang="en-GB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Residual intact cell after digestion (40d)</a:t>
            </a:r>
          </a:p>
          <a:p>
            <a:pPr marL="342900" indent="-342900">
              <a:buFontTx/>
              <a:buChar char="-"/>
              <a:defRPr/>
            </a:pPr>
            <a:endParaRPr lang="en-GB" sz="24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1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517083"/>
            <a:ext cx="8407246" cy="5504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2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Experimental condition</a:t>
            </a:r>
            <a:endParaRPr lang="en-GB" sz="1600" i="1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8" y="1067497"/>
            <a:ext cx="1675658" cy="1445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7377" y="1124744"/>
            <a:ext cx="558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Thermal Hydrolysis (TH) system </a:t>
            </a:r>
          </a:p>
          <a:p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(autocleave and steam generator):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Algal sample 2% TS at 165°C/8 bar for 30min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sCOD, sProteins, sCarbohydrates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0459" y="4286834"/>
            <a:ext cx="5580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BioMethane Test (BMT):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40ml of sample at VS</a:t>
            </a:r>
            <a:r>
              <a:rPr lang="it-IT" sz="2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seed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:VS</a:t>
            </a:r>
            <a:r>
              <a:rPr lang="it-IT" sz="2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substarte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= 1:1</a:t>
            </a:r>
            <a:endParaRPr lang="en-US" sz="2000" baseline="-25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20ml nutrient solution</a:t>
            </a:r>
            <a:r>
              <a:rPr lang="it-IT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</a:t>
            </a:r>
            <a:endParaRPr lang="it-IT" sz="2000" baseline="30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38°C at 135rpm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Methane/Biogas analyses avery 2-4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8" y="4382529"/>
            <a:ext cx="1675658" cy="1547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78" y="6020600"/>
            <a:ext cx="783118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 </a:t>
            </a: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Angelidaki, I., Alves, M., Bolzonella, D., Borzacconi, L., Campos, J.L., Guwy, A.J., Kalyuzhnyi, S., Jenicek, P., van Lier J.B.: Defining the biomethane potential (BMP) of solid organic waste and energy crops: a proposed protocol for batch assays. Water Sci. Technol. 59, 927-934 (2009) </a:t>
            </a:r>
          </a:p>
          <a:p>
            <a:pPr algn="just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4182" y="2526151"/>
            <a:ext cx="2353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Baskerville (Manchester, UK)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47751"/>
            <a:ext cx="1905496" cy="408623"/>
          </a:xfrm>
          <a:prstGeom prst="roundRect">
            <a:avLst/>
          </a:prstGeom>
          <a:solidFill>
            <a:srgbClr val="13B1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DIGESTION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4841" y="2924944"/>
            <a:ext cx="5580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Enzymes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Algal sample 2% TS at 50°C, pH 6 for 24h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sCOD, sProteins, sCarbohydrates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C:\Users\e101512\Desktop\algae-enzyme-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8" y="2780066"/>
            <a:ext cx="1675658" cy="1389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84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0157859"/>
              </p:ext>
            </p:extLst>
          </p:nvPr>
        </p:nvGraphicFramePr>
        <p:xfrm>
          <a:off x="244437" y="786314"/>
          <a:ext cx="4271022" cy="350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827584" y="2537282"/>
            <a:ext cx="278488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27584" y="2708920"/>
            <a:ext cx="300929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310634" y="3789040"/>
            <a:ext cx="5904656" cy="3208801"/>
            <a:chOff x="1267694" y="4355427"/>
            <a:chExt cx="6120680" cy="2703241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3191287295"/>
                </p:ext>
              </p:extLst>
            </p:nvPr>
          </p:nvGraphicFramePr>
          <p:xfrm>
            <a:off x="1267694" y="4355427"/>
            <a:ext cx="6120680" cy="27032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 flipH="1">
              <a:off x="1994200" y="5750672"/>
              <a:ext cx="4416021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000246" y="6235975"/>
              <a:ext cx="232778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>
            <a:off x="827584" y="1772816"/>
            <a:ext cx="3104728" cy="0"/>
          </a:xfrm>
          <a:prstGeom prst="line">
            <a:avLst/>
          </a:prstGeom>
          <a:ln>
            <a:solidFill>
              <a:srgbClr val="008A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216748" y="1016767"/>
            <a:ext cx="4504692" cy="3204321"/>
            <a:chOff x="4712732" y="1422087"/>
            <a:chExt cx="4032448" cy="2808312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612299259"/>
                </p:ext>
              </p:extLst>
            </p:nvPr>
          </p:nvGraphicFramePr>
          <p:xfrm>
            <a:off x="4712732" y="1422087"/>
            <a:ext cx="4032448" cy="2808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flipH="1">
              <a:off x="5220072" y="2564904"/>
              <a:ext cx="2664296" cy="0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0072" y="2708920"/>
              <a:ext cx="2816696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220072" y="1844824"/>
              <a:ext cx="2984140" cy="0"/>
            </a:xfrm>
            <a:prstGeom prst="line">
              <a:avLst/>
            </a:prstGeom>
            <a:ln>
              <a:solidFill>
                <a:srgbClr val="008A3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23528" y="147751"/>
            <a:ext cx="1905496" cy="408623"/>
          </a:xfrm>
          <a:prstGeom prst="roundRect">
            <a:avLst/>
          </a:prstGeom>
          <a:solidFill>
            <a:srgbClr val="13B1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DIGESTION</a:t>
            </a:r>
            <a:endParaRPr lang="en-US" dirty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9166" y="493547"/>
            <a:ext cx="5784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/>
                <a:cs typeface="Arial"/>
              </a:rPr>
              <a:t>Treatments effect (sCOD)</a:t>
            </a:r>
          </a:p>
        </p:txBody>
      </p:sp>
    </p:spTree>
    <p:extLst>
      <p:ext uri="{BB962C8B-B14F-4D97-AF65-F5344CB8AC3E}">
        <p14:creationId xmlns="" xmlns:p14="http://schemas.microsoft.com/office/powerpoint/2010/main" val="37921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cture Cranfield Brand">
  <a:themeElements>
    <a:clrScheme name="Picture Cranfield Bra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cture Cranfield Brand">
      <a:majorFont>
        <a:latin typeface="Defused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cture Cranfield Br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Cranfield Br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Cranfield Br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Cranfield Br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Cranfield Br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Cranfield Br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Cranfield Br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Cranfield Br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Cranfield Br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Cranfield Br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Cranfield Br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Cranfield Br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4290</TotalTime>
  <Words>750</Words>
  <Application>Microsoft Office PowerPoint</Application>
  <PresentationFormat>On-screen Show (4:3)</PresentationFormat>
  <Paragraphs>182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DefusedLight</vt:lpstr>
      <vt:lpstr>Calibri</vt:lpstr>
      <vt:lpstr>Picture Cranfield Brand</vt:lpstr>
      <vt:lpstr>Improving the energy balance of an integrated wastewater treatment process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Cranfield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process  for biogas production  from algal biomass   Francesco Ometto</dc:title>
  <dc:creator>e101512</dc:creator>
  <cp:lastModifiedBy>red02</cp:lastModifiedBy>
  <cp:revision>247</cp:revision>
  <cp:lastPrinted>2013-05-09T14:16:32Z</cp:lastPrinted>
  <dcterms:created xsi:type="dcterms:W3CDTF">2010-11-03T11:54:17Z</dcterms:created>
  <dcterms:modified xsi:type="dcterms:W3CDTF">2013-05-21T12:48:08Z</dcterms:modified>
</cp:coreProperties>
</file>