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567313" cy="42808525"/>
  <p:notesSz cx="20929600" cy="2981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indent="461963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indent="92075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4775" indent="1381125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33563" indent="1839913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26"/>
    <a:srgbClr val="002566"/>
    <a:srgbClr val="CDDDF7"/>
    <a:srgbClr val="CC7722"/>
    <a:srgbClr val="FFE989"/>
    <a:srgbClr val="FFFFCC"/>
    <a:srgbClr val="E7F4F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8208" autoAdjust="0"/>
  </p:normalViewPr>
  <p:slideViewPr>
    <p:cSldViewPr>
      <p:cViewPr>
        <p:scale>
          <a:sx n="33" d="100"/>
          <a:sy n="33" d="100"/>
        </p:scale>
        <p:origin x="-168" y="-90"/>
      </p:cViewPr>
      <p:guideLst>
        <p:guide orient="horz" pos="13483"/>
        <p:guide pos="9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864D4-9A31-431F-921A-F1D8DFAE5D76}" type="doc">
      <dgm:prSet loTypeId="urn:microsoft.com/office/officeart/2005/8/layout/process4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0102E0-9F19-47C9-9FA8-FBEF20A6AFB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Suite of human and veterinary pharmaceuticals determined.</a:t>
          </a:r>
          <a:endParaRPr lang="en-US" sz="4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CD12DD-D5C4-4354-84EE-AF34D7FC1BE4}" type="parTrans" cxnId="{732CD145-9C39-4897-AD8A-EF39E3E1102C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356DF3-321F-4037-9C1A-C6B9EB55495D}" type="sibTrans" cxnId="{732CD145-9C39-4897-AD8A-EF39E3E1102C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E1C5B8-5903-441E-B77E-BDD16AA7C1D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SPE-LC-MS/MS methods developed.</a:t>
          </a:r>
          <a:endParaRPr lang="en-US" sz="4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5D36C3-EE2C-4981-9827-3CA397D24631}" type="parTrans" cxnId="{5A0172ED-E273-4E55-8873-8A824FFF59AB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300D86-E0BB-41A5-B988-BF19CC2A8C3B}" type="sibTrans" cxnId="{5A0172ED-E273-4E55-8873-8A824FFF59AB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50BA79-95DF-4338-9AFC-D5C8F8BDA8B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Samples collected from single land-use watersheds.</a:t>
          </a:r>
          <a:endParaRPr lang="en-US" sz="4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397235-E045-4BF0-BCE1-55DCCD772924}" type="parTrans" cxnId="{1C621C44-BF6A-4F85-91E1-E4D7F36E23DB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A471FD-B698-469D-BB73-D50EB73D36A6}" type="sibTrans" cxnId="{1C621C44-BF6A-4F85-91E1-E4D7F36E23DB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03377D-2762-409D-8440-726DB241B9F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Samples </a:t>
          </a:r>
          <a:r>
            <a:rPr lang="en-US" sz="4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analysed</a:t>
          </a:r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for </a:t>
          </a:r>
          <a:r>
            <a:rPr lang="el-GR" sz="4200" dirty="0" smtClean="0">
              <a:solidFill>
                <a:schemeClr val="tx1"/>
              </a:solidFill>
              <a:latin typeface="Arial" charset="0"/>
              <a:cs typeface="Arial" charset="0"/>
            </a:rPr>
            <a:t>δ</a:t>
          </a:r>
          <a:r>
            <a:rPr lang="en-US" sz="4200" baseline="30000" dirty="0" smtClean="0">
              <a:solidFill>
                <a:schemeClr val="tx1"/>
              </a:solidFill>
              <a:latin typeface="Arial" charset="0"/>
            </a:rPr>
            <a:t>18</a:t>
          </a:r>
          <a:r>
            <a:rPr lang="en-US" sz="4200" dirty="0" smtClean="0">
              <a:solidFill>
                <a:schemeClr val="tx1"/>
              </a:solidFill>
              <a:latin typeface="Arial" charset="0"/>
            </a:rPr>
            <a:t>O, </a:t>
          </a:r>
          <a:r>
            <a:rPr lang="el-GR" sz="4200" dirty="0" smtClean="0">
              <a:solidFill>
                <a:schemeClr val="tx1"/>
              </a:solidFill>
              <a:latin typeface="Arial" charset="0"/>
              <a:cs typeface="Arial" charset="0"/>
            </a:rPr>
            <a:t>δ</a:t>
          </a:r>
          <a:r>
            <a:rPr lang="en-US" sz="4200" baseline="30000" dirty="0" smtClean="0">
              <a:solidFill>
                <a:schemeClr val="tx1"/>
              </a:solidFill>
              <a:latin typeface="Arial" charset="0"/>
            </a:rPr>
            <a:t>15</a:t>
          </a:r>
          <a:r>
            <a:rPr lang="en-US" sz="4200" dirty="0" smtClean="0">
              <a:solidFill>
                <a:schemeClr val="tx1"/>
              </a:solidFill>
              <a:latin typeface="Arial" charset="0"/>
            </a:rPr>
            <a:t>N </a:t>
          </a:r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and pharmaceuticals.</a:t>
          </a:r>
          <a:endParaRPr lang="en-US" sz="4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EE630E-1985-48A4-A6F1-CDD4881249C1}" type="parTrans" cxnId="{5DE5E8C1-1743-4A56-BCC8-D6E20E5FBBE0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8DB7DD-2145-4B93-A7A1-CB2CC3ECD854}" type="sibTrans" cxnId="{5DE5E8C1-1743-4A56-BCC8-D6E20E5FBBE0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B88F49-36D3-48C2-B50B-A10C9514958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 developed based on database generated.</a:t>
          </a:r>
          <a:endParaRPr lang="en-US" sz="4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E3C43E-DCE5-4BCB-89C9-C424725B40DB}" type="parTrans" cxnId="{9D3C117D-FBC5-4509-A7A0-8E92F8B6D34A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278087-8FB3-492D-9D30-FBDF44F7C91D}" type="sibTrans" cxnId="{9D3C117D-FBC5-4509-A7A0-8E92F8B6D34A}">
      <dgm:prSet/>
      <dgm:spPr/>
      <dgm:t>
        <a:bodyPr/>
        <a:lstStyle/>
        <a:p>
          <a:endParaRPr lang="en-US" sz="4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BFD7F2-0D23-4107-A05A-E66DF9C9B13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 applied to multi land-use watersheds. </a:t>
          </a:r>
          <a:endParaRPr lang="en-US" sz="4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D7CC10-40CF-4D0B-892D-47BCA540F91B}" type="parTrans" cxnId="{C8512DA9-A2E4-413A-B21A-07C73E4EF2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BB5C73-79B5-4048-B132-34D04D9F6AD9}" type="sibTrans" cxnId="{C8512DA9-A2E4-413A-B21A-07C73E4EF2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F8501A-F4A4-4376-8EE7-3D5837826AFE}" type="pres">
      <dgm:prSet presAssocID="{7C2864D4-9A31-431F-921A-F1D8DFAE5D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9DFC9-1B8A-414D-B1F5-BE29CC0D7329}" type="pres">
      <dgm:prSet presAssocID="{3EBFD7F2-0D23-4107-A05A-E66DF9C9B138}" presName="boxAndChildren" presStyleCnt="0"/>
      <dgm:spPr/>
      <dgm:t>
        <a:bodyPr/>
        <a:lstStyle/>
        <a:p>
          <a:endParaRPr lang="en-US"/>
        </a:p>
      </dgm:t>
    </dgm:pt>
    <dgm:pt modelId="{E457DE18-7407-4153-90CB-DF5269FE2178}" type="pres">
      <dgm:prSet presAssocID="{3EBFD7F2-0D23-4107-A05A-E66DF9C9B138}" presName="parentTextBox" presStyleLbl="node1" presStyleIdx="0" presStyleCnt="6"/>
      <dgm:spPr/>
      <dgm:t>
        <a:bodyPr/>
        <a:lstStyle/>
        <a:p>
          <a:endParaRPr lang="en-US"/>
        </a:p>
      </dgm:t>
    </dgm:pt>
    <dgm:pt modelId="{25CAECF6-B71A-4251-8CDD-DA5C710F997E}" type="pres">
      <dgm:prSet presAssocID="{85278087-8FB3-492D-9D30-FBDF44F7C91D}" presName="sp" presStyleCnt="0"/>
      <dgm:spPr/>
      <dgm:t>
        <a:bodyPr/>
        <a:lstStyle/>
        <a:p>
          <a:endParaRPr lang="en-US"/>
        </a:p>
      </dgm:t>
    </dgm:pt>
    <dgm:pt modelId="{6FD098FD-99C3-4003-8D37-C682B750AF17}" type="pres">
      <dgm:prSet presAssocID="{F4B88F49-36D3-48C2-B50B-A10C95149583}" presName="arrowAndChildren" presStyleCnt="0"/>
      <dgm:spPr/>
      <dgm:t>
        <a:bodyPr/>
        <a:lstStyle/>
        <a:p>
          <a:endParaRPr lang="en-US"/>
        </a:p>
      </dgm:t>
    </dgm:pt>
    <dgm:pt modelId="{2B5E140D-C8BB-4B9A-91B8-B89A37CAFAE9}" type="pres">
      <dgm:prSet presAssocID="{F4B88F49-36D3-48C2-B50B-A10C9514958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208F527B-BC4C-4579-979C-61E1E6B75C41}" type="pres">
      <dgm:prSet presAssocID="{978DB7DD-2145-4B93-A7A1-CB2CC3ECD854}" presName="sp" presStyleCnt="0"/>
      <dgm:spPr/>
      <dgm:t>
        <a:bodyPr/>
        <a:lstStyle/>
        <a:p>
          <a:endParaRPr lang="en-US"/>
        </a:p>
      </dgm:t>
    </dgm:pt>
    <dgm:pt modelId="{8A7E1491-30F0-439E-AA51-7494142536E0}" type="pres">
      <dgm:prSet presAssocID="{4503377D-2762-409D-8440-726DB241B9F9}" presName="arrowAndChildren" presStyleCnt="0"/>
      <dgm:spPr/>
      <dgm:t>
        <a:bodyPr/>
        <a:lstStyle/>
        <a:p>
          <a:endParaRPr lang="en-US"/>
        </a:p>
      </dgm:t>
    </dgm:pt>
    <dgm:pt modelId="{60A2BC9C-0109-43BF-A3FC-4F88AFA085F4}" type="pres">
      <dgm:prSet presAssocID="{4503377D-2762-409D-8440-726DB241B9F9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4123ACC1-B451-4832-A422-174D0961258C}" type="pres">
      <dgm:prSet presAssocID="{6DA471FD-B698-469D-BB73-D50EB73D36A6}" presName="sp" presStyleCnt="0"/>
      <dgm:spPr/>
      <dgm:t>
        <a:bodyPr/>
        <a:lstStyle/>
        <a:p>
          <a:endParaRPr lang="en-US"/>
        </a:p>
      </dgm:t>
    </dgm:pt>
    <dgm:pt modelId="{AE2673EC-70F0-4867-A736-CB5F8A459F15}" type="pres">
      <dgm:prSet presAssocID="{4A50BA79-95DF-4338-9AFC-D5C8F8BDA8B5}" presName="arrowAndChildren" presStyleCnt="0"/>
      <dgm:spPr/>
      <dgm:t>
        <a:bodyPr/>
        <a:lstStyle/>
        <a:p>
          <a:endParaRPr lang="en-US"/>
        </a:p>
      </dgm:t>
    </dgm:pt>
    <dgm:pt modelId="{4C6B4055-3EA8-4282-8313-BB00A29BA335}" type="pres">
      <dgm:prSet presAssocID="{4A50BA79-95DF-4338-9AFC-D5C8F8BDA8B5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AAD5916F-1071-440B-BB80-AE39CE7CFF15}" type="pres">
      <dgm:prSet presAssocID="{88300D86-E0BB-41A5-B988-BF19CC2A8C3B}" presName="sp" presStyleCnt="0"/>
      <dgm:spPr/>
      <dgm:t>
        <a:bodyPr/>
        <a:lstStyle/>
        <a:p>
          <a:endParaRPr lang="en-US"/>
        </a:p>
      </dgm:t>
    </dgm:pt>
    <dgm:pt modelId="{D0345503-B595-4BDA-9D3C-766B1EE45651}" type="pres">
      <dgm:prSet presAssocID="{A5E1C5B8-5903-441E-B77E-BDD16AA7C1D2}" presName="arrowAndChildren" presStyleCnt="0"/>
      <dgm:spPr/>
      <dgm:t>
        <a:bodyPr/>
        <a:lstStyle/>
        <a:p>
          <a:endParaRPr lang="en-US"/>
        </a:p>
      </dgm:t>
    </dgm:pt>
    <dgm:pt modelId="{8F9F8918-1629-4415-836A-02F6B80EEDF8}" type="pres">
      <dgm:prSet presAssocID="{A5E1C5B8-5903-441E-B77E-BDD16AA7C1D2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ADBCC0AC-217D-4119-9C1A-3902A6247C5A}" type="pres">
      <dgm:prSet presAssocID="{9B356DF3-321F-4037-9C1A-C6B9EB55495D}" presName="sp" presStyleCnt="0"/>
      <dgm:spPr/>
      <dgm:t>
        <a:bodyPr/>
        <a:lstStyle/>
        <a:p>
          <a:endParaRPr lang="en-US"/>
        </a:p>
      </dgm:t>
    </dgm:pt>
    <dgm:pt modelId="{CD675EF3-1138-4067-BF61-436FCC50FAF8}" type="pres">
      <dgm:prSet presAssocID="{E40102E0-9F19-47C9-9FA8-FBEF20A6AFB4}" presName="arrowAndChildren" presStyleCnt="0"/>
      <dgm:spPr/>
      <dgm:t>
        <a:bodyPr/>
        <a:lstStyle/>
        <a:p>
          <a:endParaRPr lang="en-US"/>
        </a:p>
      </dgm:t>
    </dgm:pt>
    <dgm:pt modelId="{E03997D0-97AF-42B3-A4A8-A7FE25D0CCD5}" type="pres">
      <dgm:prSet presAssocID="{E40102E0-9F19-47C9-9FA8-FBEF20A6AFB4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8512DA9-A2E4-413A-B21A-07C73E4EF2D4}" srcId="{7C2864D4-9A31-431F-921A-F1D8DFAE5D76}" destId="{3EBFD7F2-0D23-4107-A05A-E66DF9C9B138}" srcOrd="5" destOrd="0" parTransId="{FED7CC10-40CF-4D0B-892D-47BCA540F91B}" sibTransId="{16BB5C73-79B5-4048-B132-34D04D9F6AD9}"/>
    <dgm:cxn modelId="{1C621C44-BF6A-4F85-91E1-E4D7F36E23DB}" srcId="{7C2864D4-9A31-431F-921A-F1D8DFAE5D76}" destId="{4A50BA79-95DF-4338-9AFC-D5C8F8BDA8B5}" srcOrd="2" destOrd="0" parTransId="{1B397235-E045-4BF0-BCE1-55DCCD772924}" sibTransId="{6DA471FD-B698-469D-BB73-D50EB73D36A6}"/>
    <dgm:cxn modelId="{C203ECAD-A71C-48F0-A971-1A05A5040B00}" type="presOf" srcId="{F4B88F49-36D3-48C2-B50B-A10C95149583}" destId="{2B5E140D-C8BB-4B9A-91B8-B89A37CAFAE9}" srcOrd="0" destOrd="0" presId="urn:microsoft.com/office/officeart/2005/8/layout/process4"/>
    <dgm:cxn modelId="{F9EF56E7-F27D-4E11-B24D-ACA79E3EF774}" type="presOf" srcId="{A5E1C5B8-5903-441E-B77E-BDD16AA7C1D2}" destId="{8F9F8918-1629-4415-836A-02F6B80EEDF8}" srcOrd="0" destOrd="0" presId="urn:microsoft.com/office/officeart/2005/8/layout/process4"/>
    <dgm:cxn modelId="{509C7E99-F2BD-4F3E-BF58-6889BE29EA14}" type="presOf" srcId="{3EBFD7F2-0D23-4107-A05A-E66DF9C9B138}" destId="{E457DE18-7407-4153-90CB-DF5269FE2178}" srcOrd="0" destOrd="0" presId="urn:microsoft.com/office/officeart/2005/8/layout/process4"/>
    <dgm:cxn modelId="{DC3DE361-7E8E-4F71-A0FE-FA6005556C15}" type="presOf" srcId="{4A50BA79-95DF-4338-9AFC-D5C8F8BDA8B5}" destId="{4C6B4055-3EA8-4282-8313-BB00A29BA335}" srcOrd="0" destOrd="0" presId="urn:microsoft.com/office/officeart/2005/8/layout/process4"/>
    <dgm:cxn modelId="{9D3C117D-FBC5-4509-A7A0-8E92F8B6D34A}" srcId="{7C2864D4-9A31-431F-921A-F1D8DFAE5D76}" destId="{F4B88F49-36D3-48C2-B50B-A10C95149583}" srcOrd="4" destOrd="0" parTransId="{5AE3C43E-DCE5-4BCB-89C9-C424725B40DB}" sibTransId="{85278087-8FB3-492D-9D30-FBDF44F7C91D}"/>
    <dgm:cxn modelId="{AFDCBE6B-DD45-4E09-809A-0A8869A3BB29}" type="presOf" srcId="{7C2864D4-9A31-431F-921A-F1D8DFAE5D76}" destId="{42F8501A-F4A4-4376-8EE7-3D5837826AFE}" srcOrd="0" destOrd="0" presId="urn:microsoft.com/office/officeart/2005/8/layout/process4"/>
    <dgm:cxn modelId="{5A0172ED-E273-4E55-8873-8A824FFF59AB}" srcId="{7C2864D4-9A31-431F-921A-F1D8DFAE5D76}" destId="{A5E1C5B8-5903-441E-B77E-BDD16AA7C1D2}" srcOrd="1" destOrd="0" parTransId="{BD5D36C3-EE2C-4981-9827-3CA397D24631}" sibTransId="{88300D86-E0BB-41A5-B988-BF19CC2A8C3B}"/>
    <dgm:cxn modelId="{732CD145-9C39-4897-AD8A-EF39E3E1102C}" srcId="{7C2864D4-9A31-431F-921A-F1D8DFAE5D76}" destId="{E40102E0-9F19-47C9-9FA8-FBEF20A6AFB4}" srcOrd="0" destOrd="0" parTransId="{4FCD12DD-D5C4-4354-84EE-AF34D7FC1BE4}" sibTransId="{9B356DF3-321F-4037-9C1A-C6B9EB55495D}"/>
    <dgm:cxn modelId="{72BAFEBD-A27C-434C-B98D-71BDBCBF4EE9}" type="presOf" srcId="{4503377D-2762-409D-8440-726DB241B9F9}" destId="{60A2BC9C-0109-43BF-A3FC-4F88AFA085F4}" srcOrd="0" destOrd="0" presId="urn:microsoft.com/office/officeart/2005/8/layout/process4"/>
    <dgm:cxn modelId="{5DE5E8C1-1743-4A56-BCC8-D6E20E5FBBE0}" srcId="{7C2864D4-9A31-431F-921A-F1D8DFAE5D76}" destId="{4503377D-2762-409D-8440-726DB241B9F9}" srcOrd="3" destOrd="0" parTransId="{6EEE630E-1985-48A4-A6F1-CDD4881249C1}" sibTransId="{978DB7DD-2145-4B93-A7A1-CB2CC3ECD854}"/>
    <dgm:cxn modelId="{51E83241-A75B-426F-AC5E-34593C1878ED}" type="presOf" srcId="{E40102E0-9F19-47C9-9FA8-FBEF20A6AFB4}" destId="{E03997D0-97AF-42B3-A4A8-A7FE25D0CCD5}" srcOrd="0" destOrd="0" presId="urn:microsoft.com/office/officeart/2005/8/layout/process4"/>
    <dgm:cxn modelId="{CD0EFFCA-3E4C-4223-BF23-1F7A17A5327F}" type="presParOf" srcId="{42F8501A-F4A4-4376-8EE7-3D5837826AFE}" destId="{2909DFC9-1B8A-414D-B1F5-BE29CC0D7329}" srcOrd="0" destOrd="0" presId="urn:microsoft.com/office/officeart/2005/8/layout/process4"/>
    <dgm:cxn modelId="{A08C901D-258A-4D4E-B1EC-DE7FE84E983E}" type="presParOf" srcId="{2909DFC9-1B8A-414D-B1F5-BE29CC0D7329}" destId="{E457DE18-7407-4153-90CB-DF5269FE2178}" srcOrd="0" destOrd="0" presId="urn:microsoft.com/office/officeart/2005/8/layout/process4"/>
    <dgm:cxn modelId="{5AD1A289-B2AD-4331-BD15-7CCC11A385B6}" type="presParOf" srcId="{42F8501A-F4A4-4376-8EE7-3D5837826AFE}" destId="{25CAECF6-B71A-4251-8CDD-DA5C710F997E}" srcOrd="1" destOrd="0" presId="urn:microsoft.com/office/officeart/2005/8/layout/process4"/>
    <dgm:cxn modelId="{E5B8C828-0D36-4FA4-8CEA-8CEC1A52ED30}" type="presParOf" srcId="{42F8501A-F4A4-4376-8EE7-3D5837826AFE}" destId="{6FD098FD-99C3-4003-8D37-C682B750AF17}" srcOrd="2" destOrd="0" presId="urn:microsoft.com/office/officeart/2005/8/layout/process4"/>
    <dgm:cxn modelId="{3F25A448-34B2-42CE-BDC7-BC20F8904AFF}" type="presParOf" srcId="{6FD098FD-99C3-4003-8D37-C682B750AF17}" destId="{2B5E140D-C8BB-4B9A-91B8-B89A37CAFAE9}" srcOrd="0" destOrd="0" presId="urn:microsoft.com/office/officeart/2005/8/layout/process4"/>
    <dgm:cxn modelId="{80933784-364A-4E13-983C-B7B8D190BA50}" type="presParOf" srcId="{42F8501A-F4A4-4376-8EE7-3D5837826AFE}" destId="{208F527B-BC4C-4579-979C-61E1E6B75C41}" srcOrd="3" destOrd="0" presId="urn:microsoft.com/office/officeart/2005/8/layout/process4"/>
    <dgm:cxn modelId="{225C2BC0-8AAA-45ED-92C8-9A9A9D53947F}" type="presParOf" srcId="{42F8501A-F4A4-4376-8EE7-3D5837826AFE}" destId="{8A7E1491-30F0-439E-AA51-7494142536E0}" srcOrd="4" destOrd="0" presId="urn:microsoft.com/office/officeart/2005/8/layout/process4"/>
    <dgm:cxn modelId="{F517628F-2721-4FC4-BEDC-F550844454F5}" type="presParOf" srcId="{8A7E1491-30F0-439E-AA51-7494142536E0}" destId="{60A2BC9C-0109-43BF-A3FC-4F88AFA085F4}" srcOrd="0" destOrd="0" presId="urn:microsoft.com/office/officeart/2005/8/layout/process4"/>
    <dgm:cxn modelId="{33402215-A001-463A-A91A-BA315CBBB84B}" type="presParOf" srcId="{42F8501A-F4A4-4376-8EE7-3D5837826AFE}" destId="{4123ACC1-B451-4832-A422-174D0961258C}" srcOrd="5" destOrd="0" presId="urn:microsoft.com/office/officeart/2005/8/layout/process4"/>
    <dgm:cxn modelId="{9D0874AD-FC11-422A-89BD-A15793424A85}" type="presParOf" srcId="{42F8501A-F4A4-4376-8EE7-3D5837826AFE}" destId="{AE2673EC-70F0-4867-A736-CB5F8A459F15}" srcOrd="6" destOrd="0" presId="urn:microsoft.com/office/officeart/2005/8/layout/process4"/>
    <dgm:cxn modelId="{8458D35A-E9D1-4255-AA5D-621714B89AE8}" type="presParOf" srcId="{AE2673EC-70F0-4867-A736-CB5F8A459F15}" destId="{4C6B4055-3EA8-4282-8313-BB00A29BA335}" srcOrd="0" destOrd="0" presId="urn:microsoft.com/office/officeart/2005/8/layout/process4"/>
    <dgm:cxn modelId="{A4908844-2E89-4417-913D-4A40403FF4BB}" type="presParOf" srcId="{42F8501A-F4A4-4376-8EE7-3D5837826AFE}" destId="{AAD5916F-1071-440B-BB80-AE39CE7CFF15}" srcOrd="7" destOrd="0" presId="urn:microsoft.com/office/officeart/2005/8/layout/process4"/>
    <dgm:cxn modelId="{5F1E30CD-663D-4E02-ABD2-5E92851D7210}" type="presParOf" srcId="{42F8501A-F4A4-4376-8EE7-3D5837826AFE}" destId="{D0345503-B595-4BDA-9D3C-766B1EE45651}" srcOrd="8" destOrd="0" presId="urn:microsoft.com/office/officeart/2005/8/layout/process4"/>
    <dgm:cxn modelId="{FA2098F3-7A79-4E4D-B24E-865A0C80DB70}" type="presParOf" srcId="{D0345503-B595-4BDA-9D3C-766B1EE45651}" destId="{8F9F8918-1629-4415-836A-02F6B80EEDF8}" srcOrd="0" destOrd="0" presId="urn:microsoft.com/office/officeart/2005/8/layout/process4"/>
    <dgm:cxn modelId="{58D7CA05-5D7C-491B-B6CC-698F42E42128}" type="presParOf" srcId="{42F8501A-F4A4-4376-8EE7-3D5837826AFE}" destId="{ADBCC0AC-217D-4119-9C1A-3902A6247C5A}" srcOrd="9" destOrd="0" presId="urn:microsoft.com/office/officeart/2005/8/layout/process4"/>
    <dgm:cxn modelId="{2758312D-557F-4E05-99D9-3A200B0E2ECA}" type="presParOf" srcId="{42F8501A-F4A4-4376-8EE7-3D5837826AFE}" destId="{CD675EF3-1138-4067-BF61-436FCC50FAF8}" srcOrd="10" destOrd="0" presId="urn:microsoft.com/office/officeart/2005/8/layout/process4"/>
    <dgm:cxn modelId="{339B185A-8681-485C-9F5B-F536A95D7DD8}" type="presParOf" srcId="{CD675EF3-1138-4067-BF61-436FCC50FAF8}" destId="{E03997D0-97AF-42B3-A4A8-A7FE25D0CCD5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7DE18-7407-4153-90CB-DF5269FE2178}">
      <dsp:nvSpPr>
        <dsp:cNvPr id="0" name=""/>
        <dsp:cNvSpPr/>
      </dsp:nvSpPr>
      <dsp:spPr>
        <a:xfrm>
          <a:off x="0" y="12003582"/>
          <a:ext cx="8568952" cy="157546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 applied to multi land-use watersheds. </a:t>
          </a:r>
          <a:endParaRPr lang="en-US" sz="4200" kern="1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2003582"/>
        <a:ext cx="8568952" cy="1575463"/>
      </dsp:txXfrm>
    </dsp:sp>
    <dsp:sp modelId="{2B5E140D-C8BB-4B9A-91B8-B89A37CAFAE9}">
      <dsp:nvSpPr>
        <dsp:cNvPr id="0" name=""/>
        <dsp:cNvSpPr/>
      </dsp:nvSpPr>
      <dsp:spPr>
        <a:xfrm rot="10800000">
          <a:off x="0" y="9604150"/>
          <a:ext cx="8568952" cy="2423063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 developed based on database generated.</a:t>
          </a:r>
          <a:endParaRPr lang="en-US" sz="4200" kern="1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9604150"/>
        <a:ext cx="8568952" cy="1574434"/>
      </dsp:txXfrm>
    </dsp:sp>
    <dsp:sp modelId="{60A2BC9C-0109-43BF-A3FC-4F88AFA085F4}">
      <dsp:nvSpPr>
        <dsp:cNvPr id="0" name=""/>
        <dsp:cNvSpPr/>
      </dsp:nvSpPr>
      <dsp:spPr>
        <a:xfrm rot="10800000">
          <a:off x="0" y="7204719"/>
          <a:ext cx="8568952" cy="2423063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Samples </a:t>
          </a:r>
          <a:r>
            <a:rPr lang="en-US" sz="42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analysed</a:t>
          </a: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for </a:t>
          </a:r>
          <a:r>
            <a:rPr lang="el-GR" sz="4200" kern="1200" dirty="0" smtClean="0">
              <a:solidFill>
                <a:schemeClr val="tx1"/>
              </a:solidFill>
              <a:latin typeface="Arial" charset="0"/>
              <a:cs typeface="Arial" charset="0"/>
            </a:rPr>
            <a:t>δ</a:t>
          </a:r>
          <a:r>
            <a:rPr lang="en-US" sz="4200" kern="1200" baseline="30000" dirty="0" smtClean="0">
              <a:solidFill>
                <a:schemeClr val="tx1"/>
              </a:solidFill>
              <a:latin typeface="Arial" charset="0"/>
            </a:rPr>
            <a:t>18</a:t>
          </a:r>
          <a:r>
            <a:rPr lang="en-US" sz="4200" kern="1200" dirty="0" smtClean="0">
              <a:solidFill>
                <a:schemeClr val="tx1"/>
              </a:solidFill>
              <a:latin typeface="Arial" charset="0"/>
            </a:rPr>
            <a:t>O, </a:t>
          </a:r>
          <a:r>
            <a:rPr lang="el-GR" sz="4200" kern="1200" dirty="0" smtClean="0">
              <a:solidFill>
                <a:schemeClr val="tx1"/>
              </a:solidFill>
              <a:latin typeface="Arial" charset="0"/>
              <a:cs typeface="Arial" charset="0"/>
            </a:rPr>
            <a:t>δ</a:t>
          </a:r>
          <a:r>
            <a:rPr lang="en-US" sz="4200" kern="1200" baseline="30000" dirty="0" smtClean="0">
              <a:solidFill>
                <a:schemeClr val="tx1"/>
              </a:solidFill>
              <a:latin typeface="Arial" charset="0"/>
            </a:rPr>
            <a:t>15</a:t>
          </a:r>
          <a:r>
            <a:rPr lang="en-US" sz="4200" kern="1200" dirty="0" smtClean="0">
              <a:solidFill>
                <a:schemeClr val="tx1"/>
              </a:solidFill>
              <a:latin typeface="Arial" charset="0"/>
            </a:rPr>
            <a:t>N </a:t>
          </a: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and pharmaceuticals.</a:t>
          </a:r>
          <a:endParaRPr lang="en-US" sz="4200" kern="1200" baseline="30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204719"/>
        <a:ext cx="8568952" cy="1574434"/>
      </dsp:txXfrm>
    </dsp:sp>
    <dsp:sp modelId="{4C6B4055-3EA8-4282-8313-BB00A29BA335}">
      <dsp:nvSpPr>
        <dsp:cNvPr id="0" name=""/>
        <dsp:cNvSpPr/>
      </dsp:nvSpPr>
      <dsp:spPr>
        <a:xfrm rot="10800000">
          <a:off x="0" y="4805288"/>
          <a:ext cx="8568952" cy="2423063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Samples collected from single land-use watersheds.</a:t>
          </a:r>
          <a:endParaRPr lang="en-US" sz="4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4805288"/>
        <a:ext cx="8568952" cy="1574434"/>
      </dsp:txXfrm>
    </dsp:sp>
    <dsp:sp modelId="{8F9F8918-1629-4415-836A-02F6B80EEDF8}">
      <dsp:nvSpPr>
        <dsp:cNvPr id="0" name=""/>
        <dsp:cNvSpPr/>
      </dsp:nvSpPr>
      <dsp:spPr>
        <a:xfrm rot="10800000">
          <a:off x="0" y="2405857"/>
          <a:ext cx="8568952" cy="2423063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SPE-LC-MS/MS methods developed.</a:t>
          </a:r>
          <a:endParaRPr lang="en-US" sz="4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405857"/>
        <a:ext cx="8568952" cy="1574434"/>
      </dsp:txXfrm>
    </dsp:sp>
    <dsp:sp modelId="{E03997D0-97AF-42B3-A4A8-A7FE25D0CCD5}">
      <dsp:nvSpPr>
        <dsp:cNvPr id="0" name=""/>
        <dsp:cNvSpPr/>
      </dsp:nvSpPr>
      <dsp:spPr>
        <a:xfrm rot="10800000">
          <a:off x="0" y="6426"/>
          <a:ext cx="8568952" cy="2423063"/>
        </a:xfrm>
        <a:prstGeom prst="upArrowCallou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Suite of human and veterinary pharmaceuticals determined.</a:t>
          </a:r>
          <a:endParaRPr lang="en-US" sz="4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6426"/>
        <a:ext cx="8568952" cy="157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9070118" cy="1489364"/>
          </a:xfrm>
          <a:prstGeom prst="rect">
            <a:avLst/>
          </a:prstGeom>
        </p:spPr>
        <p:txBody>
          <a:bodyPr vert="horz" lIns="267573" tIns="133786" rIns="267573" bIns="133786" rtlCol="0"/>
          <a:lstStyle>
            <a:lvl1pPr algn="l">
              <a:defRPr sz="3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4808" y="3"/>
            <a:ext cx="9070118" cy="1489364"/>
          </a:xfrm>
          <a:prstGeom prst="rect">
            <a:avLst/>
          </a:prstGeom>
        </p:spPr>
        <p:txBody>
          <a:bodyPr vert="horz" lIns="267573" tIns="133786" rIns="267573" bIns="133786" rtlCol="0"/>
          <a:lstStyle>
            <a:lvl1pPr algn="r">
              <a:defRPr sz="3500"/>
            </a:lvl1pPr>
          </a:lstStyle>
          <a:p>
            <a:fld id="{93E0BF4C-1164-4345-9358-E3525CB805CA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28325615"/>
            <a:ext cx="9070118" cy="1489364"/>
          </a:xfrm>
          <a:prstGeom prst="rect">
            <a:avLst/>
          </a:prstGeom>
        </p:spPr>
        <p:txBody>
          <a:bodyPr vert="horz" lIns="267573" tIns="133786" rIns="267573" bIns="133786" rtlCol="0" anchor="b"/>
          <a:lstStyle>
            <a:lvl1pPr algn="l">
              <a:defRPr sz="3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4808" y="28325615"/>
            <a:ext cx="9070118" cy="1489364"/>
          </a:xfrm>
          <a:prstGeom prst="rect">
            <a:avLst/>
          </a:prstGeom>
        </p:spPr>
        <p:txBody>
          <a:bodyPr vert="horz" lIns="267573" tIns="133786" rIns="267573" bIns="133786" rtlCol="0" anchor="b"/>
          <a:lstStyle>
            <a:lvl1pPr algn="r">
              <a:defRPr sz="3500"/>
            </a:lvl1pPr>
          </a:lstStyle>
          <a:p>
            <a:fld id="{3B8D9107-3F75-433A-9E96-A73D2A0E4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9069790" cy="1491433"/>
          </a:xfrm>
          <a:prstGeom prst="rect">
            <a:avLst/>
          </a:prstGeom>
        </p:spPr>
        <p:txBody>
          <a:bodyPr vert="horz" lIns="64275" tIns="32137" rIns="64275" bIns="32137" rtlCol="0"/>
          <a:lstStyle>
            <a:lvl1pPr algn="l">
              <a:defRPr sz="8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356" y="0"/>
            <a:ext cx="9069790" cy="1491433"/>
          </a:xfrm>
          <a:prstGeom prst="rect">
            <a:avLst/>
          </a:prstGeom>
        </p:spPr>
        <p:txBody>
          <a:bodyPr vert="horz" lIns="64275" tIns="32137" rIns="64275" bIns="32137" rtlCol="0"/>
          <a:lstStyle>
            <a:lvl1pPr algn="r">
              <a:defRPr sz="800"/>
            </a:lvl1pPr>
          </a:lstStyle>
          <a:p>
            <a:fld id="{DE200C57-466A-4F5D-9CDF-89482A29B91D}" type="datetimeFigureOut">
              <a:rPr lang="en-IE" smtClean="0"/>
              <a:pPr/>
              <a:t>13/01/2011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0650" y="2233613"/>
            <a:ext cx="7988300" cy="1118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275" tIns="32137" rIns="64275" bIns="32137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515" y="14164091"/>
            <a:ext cx="16744571" cy="13419490"/>
          </a:xfrm>
          <a:prstGeom prst="rect">
            <a:avLst/>
          </a:prstGeom>
        </p:spPr>
        <p:txBody>
          <a:bodyPr vert="horz" lIns="64275" tIns="32137" rIns="64275" bIns="321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28323705"/>
            <a:ext cx="9069790" cy="1490311"/>
          </a:xfrm>
          <a:prstGeom prst="rect">
            <a:avLst/>
          </a:prstGeom>
        </p:spPr>
        <p:txBody>
          <a:bodyPr vert="horz" lIns="64275" tIns="32137" rIns="64275" bIns="32137" rtlCol="0" anchor="b"/>
          <a:lstStyle>
            <a:lvl1pPr algn="l">
              <a:defRPr sz="8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356" y="28323705"/>
            <a:ext cx="9069790" cy="1490311"/>
          </a:xfrm>
          <a:prstGeom prst="rect">
            <a:avLst/>
          </a:prstGeom>
        </p:spPr>
        <p:txBody>
          <a:bodyPr vert="horz" lIns="64275" tIns="32137" rIns="64275" bIns="32137" rtlCol="0" anchor="b"/>
          <a:lstStyle>
            <a:lvl1pPr algn="r">
              <a:defRPr sz="800"/>
            </a:lvl1pPr>
          </a:lstStyle>
          <a:p>
            <a:fld id="{00658645-73C3-4E99-9BEB-D67ED25755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883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58645-73C3-4E99-9BEB-D67ED257558D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271" y="13298487"/>
            <a:ext cx="25980774" cy="917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938" y="24258588"/>
            <a:ext cx="21397439" cy="10939463"/>
          </a:xfrm>
        </p:spPr>
        <p:txBody>
          <a:bodyPr/>
          <a:lstStyle>
            <a:lvl1pPr marL="0" indent="0" algn="ctr">
              <a:buNone/>
              <a:defRPr/>
            </a:lvl1pPr>
            <a:lvl2pPr marL="458957" indent="0" algn="ctr">
              <a:buNone/>
              <a:defRPr/>
            </a:lvl2pPr>
            <a:lvl3pPr marL="917916" indent="0" algn="ctr">
              <a:buNone/>
              <a:defRPr/>
            </a:lvl3pPr>
            <a:lvl4pPr marL="1376874" indent="0" algn="ctr">
              <a:buNone/>
              <a:defRPr/>
            </a:lvl4pPr>
            <a:lvl5pPr marL="1835833" indent="0" algn="ctr">
              <a:buNone/>
              <a:defRPr/>
            </a:lvl5pPr>
            <a:lvl6pPr marL="2294790" indent="0" algn="ctr">
              <a:buNone/>
              <a:defRPr/>
            </a:lvl6pPr>
            <a:lvl7pPr marL="2753747" indent="0" algn="ctr">
              <a:buNone/>
              <a:defRPr/>
            </a:lvl7pPr>
            <a:lvl8pPr marL="3212706" indent="0" algn="ctr">
              <a:buNone/>
              <a:defRPr/>
            </a:lvl8pPr>
            <a:lvl9pPr marL="36716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76DE-9B6E-4CB5-A9DA-4634122B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1E08-186F-4B39-8A0D-0EFE0A9B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80454" y="3805239"/>
            <a:ext cx="6495193" cy="342471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1666" y="3805239"/>
            <a:ext cx="19334939" cy="342471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101E-FD7E-410F-8DB2-7BCDFE3BC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839D-CD34-4065-BC46-340EC166B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067" y="27508201"/>
            <a:ext cx="25982375" cy="85026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067" y="18143539"/>
            <a:ext cx="25982375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957" indent="0">
              <a:buNone/>
              <a:defRPr sz="1800"/>
            </a:lvl2pPr>
            <a:lvl3pPr marL="917916" indent="0">
              <a:buNone/>
              <a:defRPr sz="1600"/>
            </a:lvl3pPr>
            <a:lvl4pPr marL="1376874" indent="0">
              <a:buNone/>
              <a:defRPr sz="1400"/>
            </a:lvl4pPr>
            <a:lvl5pPr marL="1835833" indent="0">
              <a:buNone/>
              <a:defRPr sz="1400"/>
            </a:lvl5pPr>
            <a:lvl6pPr marL="2294790" indent="0">
              <a:buNone/>
              <a:defRPr sz="1400"/>
            </a:lvl6pPr>
            <a:lvl7pPr marL="2753747" indent="0">
              <a:buNone/>
              <a:defRPr sz="1400"/>
            </a:lvl7pPr>
            <a:lvl8pPr marL="3212706" indent="0">
              <a:buNone/>
              <a:defRPr sz="1400"/>
            </a:lvl8pPr>
            <a:lvl9pPr marL="36716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2F7D-B009-48C8-97BB-4D7AEBFD6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70" y="12366626"/>
            <a:ext cx="12915066" cy="256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60582" y="12366626"/>
            <a:ext cx="12915066" cy="256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726D9-0D86-45E7-B54C-52D1EF67E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47" y="1714501"/>
            <a:ext cx="27509621" cy="71342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848" y="9582149"/>
            <a:ext cx="13504810" cy="3994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57" indent="0">
              <a:buNone/>
              <a:defRPr sz="2000" b="1"/>
            </a:lvl2pPr>
            <a:lvl3pPr marL="917916" indent="0">
              <a:buNone/>
              <a:defRPr sz="1800" b="1"/>
            </a:lvl3pPr>
            <a:lvl4pPr marL="1376874" indent="0">
              <a:buNone/>
              <a:defRPr sz="1600" b="1"/>
            </a:lvl4pPr>
            <a:lvl5pPr marL="1835833" indent="0">
              <a:buNone/>
              <a:defRPr sz="1600" b="1"/>
            </a:lvl5pPr>
            <a:lvl6pPr marL="2294790" indent="0">
              <a:buNone/>
              <a:defRPr sz="1600" b="1"/>
            </a:lvl6pPr>
            <a:lvl7pPr marL="2753747" indent="0">
              <a:buNone/>
              <a:defRPr sz="1600" b="1"/>
            </a:lvl7pPr>
            <a:lvl8pPr marL="3212706" indent="0">
              <a:buNone/>
              <a:defRPr sz="1600" b="1"/>
            </a:lvl8pPr>
            <a:lvl9pPr marL="3671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848" y="13576301"/>
            <a:ext cx="13504810" cy="24663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27249" y="9582149"/>
            <a:ext cx="13511219" cy="3994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957" indent="0">
              <a:buNone/>
              <a:defRPr sz="2000" b="1"/>
            </a:lvl2pPr>
            <a:lvl3pPr marL="917916" indent="0">
              <a:buNone/>
              <a:defRPr sz="1800" b="1"/>
            </a:lvl3pPr>
            <a:lvl4pPr marL="1376874" indent="0">
              <a:buNone/>
              <a:defRPr sz="1600" b="1"/>
            </a:lvl4pPr>
            <a:lvl5pPr marL="1835833" indent="0">
              <a:buNone/>
              <a:defRPr sz="1600" b="1"/>
            </a:lvl5pPr>
            <a:lvl6pPr marL="2294790" indent="0">
              <a:buNone/>
              <a:defRPr sz="1600" b="1"/>
            </a:lvl6pPr>
            <a:lvl7pPr marL="2753747" indent="0">
              <a:buNone/>
              <a:defRPr sz="1600" b="1"/>
            </a:lvl7pPr>
            <a:lvl8pPr marL="3212706" indent="0">
              <a:buNone/>
              <a:defRPr sz="1600" b="1"/>
            </a:lvl8pPr>
            <a:lvl9pPr marL="3671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27249" y="13576301"/>
            <a:ext cx="13511219" cy="24663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6A20-79AA-4FA7-9E38-1FECFB00F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9B56-08C5-4B86-9C1C-1E10DC99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0CDB-E8AD-4533-99E6-8CA5FD0B2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47" y="1704976"/>
            <a:ext cx="1005609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323" y="1704976"/>
            <a:ext cx="17088144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847" y="8958263"/>
            <a:ext cx="1005609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8957" indent="0">
              <a:buNone/>
              <a:defRPr sz="1200"/>
            </a:lvl2pPr>
            <a:lvl3pPr marL="917916" indent="0">
              <a:buNone/>
              <a:defRPr sz="1000"/>
            </a:lvl3pPr>
            <a:lvl4pPr marL="1376874" indent="0">
              <a:buNone/>
              <a:defRPr sz="800"/>
            </a:lvl4pPr>
            <a:lvl5pPr marL="1835833" indent="0">
              <a:buNone/>
              <a:defRPr sz="800"/>
            </a:lvl5pPr>
            <a:lvl6pPr marL="2294790" indent="0">
              <a:buNone/>
              <a:defRPr sz="800"/>
            </a:lvl6pPr>
            <a:lvl7pPr marL="2753747" indent="0">
              <a:buNone/>
              <a:defRPr sz="800"/>
            </a:lvl7pPr>
            <a:lvl8pPr marL="3212706" indent="0">
              <a:buNone/>
              <a:defRPr sz="800"/>
            </a:lvl8pPr>
            <a:lvl9pPr marL="36716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28D2-3750-4E00-961D-8FC19B940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988" y="29965649"/>
            <a:ext cx="18339747" cy="3538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1988" y="3824289"/>
            <a:ext cx="18339747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8957" indent="0">
              <a:buNone/>
              <a:defRPr sz="2800"/>
            </a:lvl2pPr>
            <a:lvl3pPr marL="917916" indent="0">
              <a:buNone/>
              <a:defRPr sz="2400"/>
            </a:lvl3pPr>
            <a:lvl4pPr marL="1376874" indent="0">
              <a:buNone/>
              <a:defRPr sz="2000"/>
            </a:lvl4pPr>
            <a:lvl5pPr marL="1835833" indent="0">
              <a:buNone/>
              <a:defRPr sz="2000"/>
            </a:lvl5pPr>
            <a:lvl6pPr marL="2294790" indent="0">
              <a:buNone/>
              <a:defRPr sz="2000"/>
            </a:lvl6pPr>
            <a:lvl7pPr marL="2753747" indent="0">
              <a:buNone/>
              <a:defRPr sz="2000"/>
            </a:lvl7pPr>
            <a:lvl8pPr marL="3212706" indent="0">
              <a:buNone/>
              <a:defRPr sz="2000"/>
            </a:lvl8pPr>
            <a:lvl9pPr marL="367166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988" y="33504188"/>
            <a:ext cx="18339747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8957" indent="0">
              <a:buNone/>
              <a:defRPr sz="1200"/>
            </a:lvl2pPr>
            <a:lvl3pPr marL="917916" indent="0">
              <a:buNone/>
              <a:defRPr sz="1000"/>
            </a:lvl3pPr>
            <a:lvl4pPr marL="1376874" indent="0">
              <a:buNone/>
              <a:defRPr sz="800"/>
            </a:lvl4pPr>
            <a:lvl5pPr marL="1835833" indent="0">
              <a:buNone/>
              <a:defRPr sz="800"/>
            </a:lvl5pPr>
            <a:lvl6pPr marL="2294790" indent="0">
              <a:buNone/>
              <a:defRPr sz="800"/>
            </a:lvl6pPr>
            <a:lvl7pPr marL="2753747" indent="0">
              <a:buNone/>
              <a:defRPr sz="800"/>
            </a:lvl7pPr>
            <a:lvl8pPr marL="3212706" indent="0">
              <a:buNone/>
              <a:defRPr sz="800"/>
            </a:lvl8pPr>
            <a:lvl9pPr marL="36716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1B35-0AA2-4705-B602-6BF560E7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90763" y="3806825"/>
            <a:ext cx="25985787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9083" tIns="209539" rIns="419083" bIns="2095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0763" y="12366625"/>
            <a:ext cx="25985787" cy="256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9083" tIns="209539" rIns="419083" bIns="209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90763" y="39001700"/>
            <a:ext cx="63706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083" tIns="209539" rIns="419083" bIns="2095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44163" y="39001700"/>
            <a:ext cx="9678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083" tIns="209539" rIns="419083" bIns="20953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05913" y="39001700"/>
            <a:ext cx="63706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083" tIns="209539" rIns="419083" bIns="2095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400">
                <a:latin typeface="Times" pitchFamily="18" charset="0"/>
              </a:defRPr>
            </a:lvl1pPr>
          </a:lstStyle>
          <a:p>
            <a:pPr>
              <a:defRPr/>
            </a:pPr>
            <a:fld id="{22341AE7-EF17-41F9-9DFF-358B4061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78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878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2pPr>
      <a:lvl3pPr algn="ctr" defTabSz="41878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3pPr>
      <a:lvl4pPr algn="ctr" defTabSz="41878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4pPr>
      <a:lvl5pPr algn="ctr" defTabSz="41878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5pPr>
      <a:lvl6pPr marL="458957" algn="ctr" defTabSz="418958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6pPr>
      <a:lvl7pPr marL="917916" algn="ctr" defTabSz="418958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7pPr>
      <a:lvl8pPr marL="1376874" algn="ctr" defTabSz="418958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8pPr>
      <a:lvl9pPr marL="1835833" algn="ctr" defTabSz="418958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9pPr>
    </p:titleStyle>
    <p:bodyStyle>
      <a:lvl1pPr marL="1568450" indent="-1568450" algn="l" defTabSz="41878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400425" indent="-1300163" algn="l" defTabSz="41878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33988" indent="-1046163" algn="l" defTabSz="41878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31075" indent="-1042988" algn="l" defTabSz="4187825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26575" indent="-1039813" algn="l" defTabSz="4187825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86721" indent="-1040625" algn="l" defTabSz="418958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45678" indent="-1040625" algn="l" defTabSz="418958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04636" indent="-1040625" algn="l" defTabSz="418958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3595" indent="-1040625" algn="l" defTabSz="418958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957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916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874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833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790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747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706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664" algn="l" defTabSz="917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Data" Target="../diagrams/data1.xml"/><Relationship Id="rId5" Type="http://schemas.openxmlformats.org/officeDocument/2006/relationships/image" Target="../media/image3.jpeg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Box 57"/>
          <p:cNvSpPr txBox="1">
            <a:spLocks noChangeArrowheads="1"/>
          </p:cNvSpPr>
          <p:nvPr/>
        </p:nvSpPr>
        <p:spPr bwMode="auto">
          <a:xfrm>
            <a:off x="0" y="0"/>
            <a:ext cx="30567313" cy="4272278"/>
          </a:xfrm>
          <a:prstGeom prst="rect">
            <a:avLst/>
          </a:prstGeom>
          <a:solidFill>
            <a:srgbClr val="002566"/>
          </a:solidFill>
          <a:ln w="9525">
            <a:noFill/>
            <a:miter lim="800000"/>
            <a:headEnd/>
            <a:tailEnd/>
          </a:ln>
        </p:spPr>
        <p:txBody>
          <a:bodyPr wrap="square" tIns="198000" bIns="198000">
            <a:spAutoFit/>
          </a:bodyPr>
          <a:lstStyle/>
          <a:p>
            <a:pPr marL="5362575" eaLnBrk="0" hangingPunct="0">
              <a:spcBef>
                <a:spcPts val="1200"/>
              </a:spcBef>
              <a:spcAft>
                <a:spcPts val="600"/>
              </a:spcAft>
            </a:pPr>
            <a:r>
              <a:rPr lang="en-IE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Assessment of integrating stable isotope data and data on pharmaceuticals to disentangle sources of nitrate </a:t>
            </a:r>
            <a:r>
              <a:rPr lang="en-IE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pollution</a:t>
            </a:r>
          </a:p>
          <a:p>
            <a:pPr marL="5362575" eaLnBrk="0" hangingPunct="0">
              <a:spcBef>
                <a:spcPts val="1200"/>
              </a:spcBef>
              <a:spcAft>
                <a:spcPts val="600"/>
              </a:spcAft>
            </a:pPr>
            <a:r>
              <a:rPr lang="en-GB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Cecilia Fenech</a:t>
            </a:r>
            <a:r>
              <a:rPr lang="en-GB" sz="4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Dr Luc Rock</a:t>
            </a:r>
            <a:r>
              <a:rPr lang="en-GB" sz="4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Dr Kieran </a:t>
            </a:r>
            <a:r>
              <a:rPr lang="en-GB" sz="4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Nolan</a:t>
            </a:r>
            <a:r>
              <a:rPr lang="en-GB" sz="47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Dr Anne </a:t>
            </a:r>
            <a:r>
              <a:rPr lang="en-GB" sz="4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Morrissey</a:t>
            </a:r>
            <a:r>
              <a:rPr lang="en-GB" sz="47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GB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 Dr John </a:t>
            </a:r>
            <a:r>
              <a:rPr lang="en-GB" sz="4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Tobin</a:t>
            </a:r>
            <a:r>
              <a:rPr lang="en-GB" sz="47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GB" sz="47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62575" eaLnBrk="0" hangingPunct="0">
              <a:spcBef>
                <a:spcPts val="1200"/>
              </a:spcBef>
              <a:spcAft>
                <a:spcPts val="600"/>
              </a:spcAft>
            </a:pPr>
            <a:r>
              <a:rPr lang="en-GB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School of Biotechnology, DCU; </a:t>
            </a:r>
            <a:r>
              <a:rPr lang="en-GB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Queen’s University, Belfast; </a:t>
            </a:r>
            <a:r>
              <a:rPr lang="en-GB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School of Chemical Sciences, DCU; </a:t>
            </a:r>
            <a:r>
              <a:rPr lang="en-GB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GB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Oscail, DCU</a:t>
            </a:r>
            <a:endParaRPr lang="en-GB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Rectangle 3"/>
          <p:cNvSpPr>
            <a:spLocks noChangeArrowheads="1"/>
          </p:cNvSpPr>
          <p:nvPr/>
        </p:nvSpPr>
        <p:spPr bwMode="auto">
          <a:xfrm>
            <a:off x="0" y="4957972"/>
            <a:ext cx="30567313" cy="34961059"/>
          </a:xfrm>
          <a:prstGeom prst="rect">
            <a:avLst/>
          </a:prstGeom>
          <a:solidFill>
            <a:srgbClr val="00256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2085975"/>
            <a:endParaRPr lang="en-GB" sz="4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0" y="4370116"/>
            <a:ext cx="30567313" cy="504056"/>
          </a:xfrm>
          <a:prstGeom prst="rect">
            <a:avLst/>
          </a:prstGeom>
          <a:gradFill flip="none" rotWithShape="1">
            <a:gsLst>
              <a:gs pos="0">
                <a:srgbClr val="FFA626"/>
              </a:gs>
              <a:gs pos="0">
                <a:srgbClr val="FFA626"/>
              </a:gs>
              <a:gs pos="50000">
                <a:srgbClr val="FFA626">
                  <a:alpha val="7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40020426"/>
            <a:ext cx="30567313" cy="2800767"/>
            <a:chOff x="0" y="39982326"/>
            <a:chExt cx="30567313" cy="2800767"/>
          </a:xfrm>
        </p:grpSpPr>
        <p:sp>
          <p:nvSpPr>
            <p:cNvPr id="13339" name="TextBox 9"/>
            <p:cNvSpPr txBox="1">
              <a:spLocks noChangeArrowheads="1"/>
            </p:cNvSpPr>
            <p:nvPr/>
          </p:nvSpPr>
          <p:spPr bwMode="auto">
            <a:xfrm>
              <a:off x="0" y="39982326"/>
              <a:ext cx="30567313" cy="2800767"/>
            </a:xfrm>
            <a:prstGeom prst="rect">
              <a:avLst/>
            </a:prstGeom>
            <a:solidFill>
              <a:srgbClr val="FFA62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endParaRPr lang="en-GB" sz="4400" b="1" dirty="0" smtClean="0">
                <a:solidFill>
                  <a:srgbClr val="002566"/>
                </a:solidFill>
                <a:latin typeface="Arial" charset="0"/>
              </a:endParaRPr>
            </a:p>
            <a:p>
              <a:pPr algn="r" eaLnBrk="0" hangingPunct="0"/>
              <a:endParaRPr lang="en-GB" sz="4400" b="1" dirty="0" smtClean="0">
                <a:solidFill>
                  <a:srgbClr val="002566"/>
                </a:solidFill>
                <a:latin typeface="Arial" charset="0"/>
              </a:endParaRPr>
            </a:p>
            <a:p>
              <a:pPr algn="r" eaLnBrk="0" hangingPunct="0"/>
              <a:endParaRPr lang="en-GB" sz="4400" b="1" dirty="0" smtClean="0">
                <a:solidFill>
                  <a:srgbClr val="002566"/>
                </a:solidFill>
                <a:latin typeface="Arial" charset="0"/>
              </a:endParaRPr>
            </a:p>
            <a:p>
              <a:pPr algn="r" eaLnBrk="0" hangingPunct="0"/>
              <a:endParaRPr lang="en-GB" sz="4400" b="1" dirty="0" smtClean="0">
                <a:solidFill>
                  <a:srgbClr val="002566"/>
                </a:solidFill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12723" y="40630398"/>
              <a:ext cx="11627117" cy="1463040"/>
              <a:chOff x="5065515" y="40558390"/>
              <a:chExt cx="11627117" cy="1463040"/>
            </a:xfrm>
          </p:grpSpPr>
          <p:pic>
            <p:nvPicPr>
              <p:cNvPr id="1026" name="Picture 2" descr="C:\Documents and Settings\Cecilia\My Documents\Downloads\QUESTOR_Logo (1)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51208" y="40558390"/>
                <a:ext cx="941519" cy="146304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Cecilia\My Documents\Downloads\EC flag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5515" y="40558390"/>
                <a:ext cx="2153245" cy="146304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Documents and Settings\Cecilia\My Documents\Downloads\FP7-peo-CMYK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34784" y="40558390"/>
                <a:ext cx="1793760" cy="1463040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Documents and Settings\Cecilia\My Documents\Downloads\Logo_Marie-Curie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451008" y="40558390"/>
                <a:ext cx="1508760" cy="1463040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Documents and Settings\Cecilia\My Documents\Downloads\atwarm-selected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482" t="30443" r="13022" b="29850"/>
              <a:stretch>
                <a:fillRect/>
              </a:stretch>
            </p:blipFill>
            <p:spPr bwMode="auto">
              <a:xfrm>
                <a:off x="12547352" y="40558390"/>
                <a:ext cx="4145280" cy="146304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233984" y="5202462"/>
            <a:ext cx="30099344" cy="9217024"/>
            <a:chOff x="233984" y="5202462"/>
            <a:chExt cx="30099344" cy="9217024"/>
          </a:xfrm>
        </p:grpSpPr>
        <p:grpSp>
          <p:nvGrpSpPr>
            <p:cNvPr id="66" name="Group 65"/>
            <p:cNvGrpSpPr/>
            <p:nvPr/>
          </p:nvGrpSpPr>
          <p:grpSpPr>
            <a:xfrm>
              <a:off x="233984" y="5562502"/>
              <a:ext cx="18002000" cy="6624736"/>
              <a:chOff x="233984" y="5562502"/>
              <a:chExt cx="18002000" cy="6624736"/>
            </a:xfrm>
          </p:grpSpPr>
          <p:sp>
            <p:nvSpPr>
              <p:cNvPr id="13334" name="Text Box 25"/>
              <p:cNvSpPr txBox="1">
                <a:spLocks noChangeArrowheads="1"/>
              </p:cNvSpPr>
              <p:nvPr/>
            </p:nvSpPr>
            <p:spPr bwMode="auto">
              <a:xfrm rot="16200000">
                <a:off x="-1540841" y="8093634"/>
                <a:ext cx="446405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Background</a:t>
                </a:r>
                <a:endPara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1400970" y="5562502"/>
                <a:ext cx="16835014" cy="6624736"/>
              </a:xfrm>
              <a:prstGeom prst="roundRect">
                <a:avLst/>
              </a:prstGeom>
              <a:solidFill>
                <a:srgbClr val="FFA626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Within Europe, sewage and diffuse agricultural sources are considered to be the main threat to water quality [1].</a:t>
                </a:r>
              </a:p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Elevated nitrate levels affect aquatic ecosystems and give rise to health considerations in living organisms.</a:t>
                </a:r>
              </a:p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Within Ireland, rivers in the southeast contain the highest levels of nitrate concentrations. Similar observations can be made for Northern Ireland (Figure 1).</a:t>
                </a:r>
              </a:p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whole island of Ireland is designated as a Nitrate Vulnerable Zone under the Nitrates Directive (91/676/EEC).</a:t>
                </a:r>
                <a:r>
                  <a:rPr lang="en-US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GB" sz="4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3699480" y="5202462"/>
              <a:ext cx="16633848" cy="9217024"/>
              <a:chOff x="13699480" y="5202462"/>
              <a:chExt cx="16633848" cy="921702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8653072" y="5202462"/>
                <a:ext cx="11680256" cy="9217024"/>
                <a:chOff x="22844496" y="4842422"/>
                <a:chExt cx="11680256" cy="9217024"/>
              </a:xfrm>
            </p:grpSpPr>
            <p:pic>
              <p:nvPicPr>
                <p:cNvPr id="13341" name="Picture 39" descr="refresh pag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6888" b="8156"/>
                <a:stretch>
                  <a:fillRect/>
                </a:stretch>
              </p:blipFill>
              <p:spPr bwMode="auto">
                <a:xfrm>
                  <a:off x="22844496" y="4842422"/>
                  <a:ext cx="11680256" cy="921702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3338" name="Picture 31" descr="legend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CFCFC"/>
                    </a:clrFrom>
                    <a:clrTo>
                      <a:srgbClr val="FCFCFC">
                        <a:alpha val="0"/>
                      </a:srgbClr>
                    </a:clrTo>
                  </a:clrChange>
                </a:blip>
                <a:srcRect r="28999" b="55422"/>
                <a:stretch>
                  <a:fillRect/>
                </a:stretch>
              </p:blipFill>
              <p:spPr bwMode="auto">
                <a:xfrm>
                  <a:off x="23219496" y="5562502"/>
                  <a:ext cx="3398231" cy="1872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39" descr="refresh pag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94714" r="71873" b="263"/>
                <a:stretch>
                  <a:fillRect/>
                </a:stretch>
              </p:blipFill>
              <p:spPr bwMode="auto">
                <a:xfrm>
                  <a:off x="29829272" y="13339366"/>
                  <a:ext cx="3528392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4" name="Rounded Rectangle 53"/>
              <p:cNvSpPr/>
              <p:nvPr/>
            </p:nvSpPr>
            <p:spPr bwMode="auto">
              <a:xfrm>
                <a:off x="13699480" y="12475270"/>
                <a:ext cx="4809576" cy="1584176"/>
              </a:xfrm>
              <a:prstGeom prst="roundRect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7663" marR="0" indent="-347663" algn="ctr" defTabSz="2085975" eaLnBrk="0" latinLnBrk="0" hangingPunct="0">
                  <a:lnSpc>
                    <a:spcPct val="100000"/>
                  </a:lnSpc>
                  <a:buClrTx/>
                  <a:buSzTx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Figure 1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Mean Annual</a:t>
                </a:r>
              </a:p>
              <a:p>
                <a:pPr marL="347663" marR="0" indent="-347663" algn="ctr" defTabSz="2085975" eaLnBrk="0" latinLnBrk="0" hangingPunct="0">
                  <a:lnSpc>
                    <a:spcPct val="100000"/>
                  </a:lnSpc>
                  <a:buClrTx/>
                  <a:buSzTx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Nitrates in 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Rivers,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RoI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2].</a:t>
                </a:r>
              </a:p>
              <a:p>
                <a:pPr marL="347663" marR="0" indent="-347663" algn="ctr" defTabSz="2085975" eaLnBrk="0" latinLnBrk="0" hangingPunct="0">
                  <a:lnSpc>
                    <a:spcPct val="100000"/>
                  </a:lnSpc>
                  <a:buClrTx/>
                  <a:buSzTx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Inset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N. Ireland, 2005 [3].</a:t>
                </a:r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60" name="Elbow Connector 59"/>
          <p:cNvCxnSpPr/>
          <p:nvPr/>
        </p:nvCxnSpPr>
        <p:spPr bwMode="auto">
          <a:xfrm>
            <a:off x="0" y="12835310"/>
            <a:ext cx="30567313" cy="2160240"/>
          </a:xfrm>
          <a:prstGeom prst="bentConnector3">
            <a:avLst>
              <a:gd name="adj1" fmla="val 42758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450008" y="13579272"/>
            <a:ext cx="29883320" cy="8208912"/>
            <a:chOff x="450008" y="13579272"/>
            <a:chExt cx="29883320" cy="8208912"/>
          </a:xfrm>
        </p:grpSpPr>
        <p:grpSp>
          <p:nvGrpSpPr>
            <p:cNvPr id="70" name="Group 69"/>
            <p:cNvGrpSpPr/>
            <p:nvPr/>
          </p:nvGrpSpPr>
          <p:grpSpPr>
            <a:xfrm>
              <a:off x="12547353" y="15495749"/>
              <a:ext cx="17785975" cy="6048375"/>
              <a:chOff x="12547353" y="15495749"/>
              <a:chExt cx="17785975" cy="6048375"/>
            </a:xfrm>
          </p:grpSpPr>
          <p:sp>
            <p:nvSpPr>
              <p:cNvPr id="13335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10400328" y="17642774"/>
                <a:ext cx="6048375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Nitrate Source Determination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14491568" y="15599793"/>
                <a:ext cx="15841760" cy="5840288"/>
              </a:xfrm>
              <a:prstGeom prst="roundRect">
                <a:avLst/>
              </a:prstGeom>
              <a:solidFill>
                <a:srgbClr val="FFA626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Most nitrate sources can be determined on the basis of the nitrogen (N) and oxygen (O) isotopic compositions (</a:t>
                </a:r>
                <a:r>
                  <a:rPr lang="el-GR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42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en-US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 and </a:t>
                </a:r>
                <a:r>
                  <a:rPr lang="el-GR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42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 </a:t>
                </a: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of nitrate (Figure 2).</a:t>
                </a:r>
              </a:p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Sewage and manure have overlapping </a:t>
                </a:r>
                <a:r>
                  <a:rPr lang="el-GR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42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en-US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 and </a:t>
                </a:r>
                <a:r>
                  <a:rPr lang="el-GR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42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 </a:t>
                </a: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values making their differentiation on this basis problematic.</a:t>
                </a:r>
              </a:p>
              <a:p>
                <a:pPr marL="347663" indent="-347663" algn="just" defTabSz="2085975">
                  <a:buFont typeface="Arial" pitchFamily="34" charset="0"/>
                  <a:buChar char="♦"/>
                  <a:defRPr/>
                </a:pPr>
                <a:r>
                  <a:rPr lang="en-GB" sz="4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use of co-occurring discriminators of nitrate sources, such as pharmaceuticals, could allow for sewage and manure nitrate sources to be distinguished.</a:t>
                </a:r>
              </a:p>
            </p:txBody>
          </p:sp>
        </p:grpSp>
        <p:pic>
          <p:nvPicPr>
            <p:cNvPr id="13342" name="Picture 2" descr="TOG fig 13-color"/>
            <p:cNvPicPr>
              <a:picLocks noChangeAspect="1" noChangeArrowheads="1"/>
            </p:cNvPicPr>
            <p:nvPr/>
          </p:nvPicPr>
          <p:blipFill>
            <a:blip r:embed="rId10" cstate="print"/>
            <a:srcRect l="3334" t="12225" r="4984" b="11090"/>
            <a:stretch>
              <a:fillRect/>
            </a:stretch>
          </p:blipFill>
          <p:spPr bwMode="auto">
            <a:xfrm>
              <a:off x="450008" y="15023289"/>
              <a:ext cx="11715750" cy="6764895"/>
            </a:xfrm>
            <a:prstGeom prst="roundRect">
              <a:avLst>
                <a:gd name="adj" fmla="val 16667"/>
              </a:avLst>
            </a:prstGeom>
            <a:solidFill>
              <a:srgbClr val="FFA626"/>
            </a:solidFill>
            <a:ln>
              <a:headEnd type="none" w="med" len="med"/>
              <a:tailEnd type="none" w="med" len="med"/>
            </a:ln>
          </p:spPr>
        </p:pic>
        <p:sp>
          <p:nvSpPr>
            <p:cNvPr id="65" name="Rounded Rectangle 64"/>
            <p:cNvSpPr/>
            <p:nvPr/>
          </p:nvSpPr>
          <p:spPr bwMode="auto">
            <a:xfrm>
              <a:off x="1746152" y="13579272"/>
              <a:ext cx="9217024" cy="1224136"/>
            </a:xfrm>
            <a:prstGeom prst="roundRect">
              <a:avLst/>
            </a:prstGeom>
            <a:solidFill>
              <a:schemeClr val="accent2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7663" indent="-347663" algn="ctr" defTabSz="2085975" eaLnBrk="0" hangingPunct="0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Figure 2: Ranges of </a:t>
              </a:r>
              <a:r>
                <a:rPr lang="el-G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 and </a:t>
              </a:r>
              <a:r>
                <a:rPr lang="el-GR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 values of nitrate from different sources [4].</a:t>
              </a:r>
            </a:p>
            <a:p>
              <a:pPr marL="347663" marR="0" indent="-347663" algn="just" defTabSz="2085975" eaLnBrk="0" latinLnBrk="0" hangingPunct="0">
                <a:lnSpc>
                  <a:spcPct val="100000"/>
                </a:lnSpc>
                <a:buClrTx/>
                <a:buSzTx/>
                <a:buFont typeface="Arial" pitchFamily="34" charset="0"/>
                <a:buChar char="♦"/>
                <a:tabLst/>
                <a:defRPr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7" name="Elbow Connector 76"/>
          <p:cNvCxnSpPr/>
          <p:nvPr/>
        </p:nvCxnSpPr>
        <p:spPr bwMode="auto">
          <a:xfrm flipV="1">
            <a:off x="0" y="21980326"/>
            <a:ext cx="30567313" cy="542156"/>
          </a:xfrm>
          <a:prstGeom prst="bentConnector3">
            <a:avLst>
              <a:gd name="adj1" fmla="val 4386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10675144" y="23276470"/>
            <a:ext cx="9310224" cy="9289032"/>
            <a:chOff x="233984" y="23348478"/>
            <a:chExt cx="9310224" cy="9289032"/>
          </a:xfrm>
        </p:grpSpPr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rot="16200000">
              <a:off x="-1540841" y="25411781"/>
              <a:ext cx="44640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The Project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1408208" y="23348478"/>
              <a:ext cx="8136000" cy="9289032"/>
            </a:xfrm>
            <a:prstGeom prst="roundRect">
              <a:avLst/>
            </a:prstGeom>
            <a:solidFill>
              <a:srgbClr val="FFA62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careful selection of distinct human and veterinary pharmaceutical identifiers provides for an additional dimension to the determination of the source of nitrate pollution.</a:t>
              </a:r>
            </a:p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Baseline data generated from single use watersheds could be used to assess the origin and fate of nitrate in more complex, multi land use watersheds.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2560" y="23276986"/>
            <a:ext cx="10141162" cy="9288000"/>
            <a:chOff x="9030925" y="23951546"/>
            <a:chExt cx="10141162" cy="9288000"/>
          </a:xfrm>
        </p:grpSpPr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 rot="16200000">
              <a:off x="6091663" y="27057325"/>
              <a:ext cx="763284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Importance of      Source Determination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11035183" y="23951546"/>
              <a:ext cx="8136904" cy="9288000"/>
            </a:xfrm>
            <a:prstGeom prst="roundRect">
              <a:avLst/>
            </a:prstGeom>
            <a:solidFill>
              <a:srgbClr val="FFA62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Actions for the remediation of contaminated sites can be targeted to the actual source making them more effective.</a:t>
              </a:r>
            </a:p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Water quality management can be improved.</a:t>
              </a:r>
            </a:p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Public health considerations can be reduced.</a:t>
              </a:r>
            </a:p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‘polluter pays principle’ can be applied more effectively since the source of the nitrate contamination is known.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36142" y="32853534"/>
            <a:ext cx="18590690" cy="7632849"/>
            <a:chOff x="221358" y="33051671"/>
            <a:chExt cx="18590690" cy="7632849"/>
          </a:xfrm>
        </p:grpSpPr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 rot="16200000">
              <a:off x="-3133402" y="36406431"/>
              <a:ext cx="763284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Project Outcomes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1401352" y="34248863"/>
              <a:ext cx="17410696" cy="5238466"/>
            </a:xfrm>
            <a:prstGeom prst="roundRect">
              <a:avLst/>
            </a:prstGeom>
            <a:solidFill>
              <a:srgbClr val="FFA62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 analytical method for the simultaneous detection and identification of human and veterinary pharmaceuticals.</a:t>
              </a:r>
            </a:p>
            <a:p>
              <a:pPr marL="347663" lvl="0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novel monitoring database on pharmaceutical presence and concentrations, and the nitrate </a:t>
              </a:r>
              <a:r>
                <a:rPr lang="el-GR" sz="42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δ</a:t>
              </a:r>
              <a:r>
                <a:rPr lang="en-US" sz="4200" baseline="30000" dirty="0" smtClean="0">
                  <a:solidFill>
                    <a:schemeClr val="tx1"/>
                  </a:solidFill>
                  <a:latin typeface="Arial" charset="0"/>
                </a:rPr>
                <a:t>18</a:t>
              </a:r>
              <a:r>
                <a:rPr lang="en-US" sz="4200" dirty="0" smtClean="0">
                  <a:solidFill>
                    <a:schemeClr val="tx1"/>
                  </a:solidFill>
                  <a:latin typeface="Arial" charset="0"/>
                </a:rPr>
                <a:t>O and </a:t>
              </a:r>
              <a:r>
                <a:rPr lang="el-GR" sz="42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δ</a:t>
              </a:r>
              <a:r>
                <a:rPr lang="en-US" sz="4200" baseline="30000" dirty="0" smtClean="0">
                  <a:solidFill>
                    <a:schemeClr val="tx1"/>
                  </a:solidFill>
                  <a:latin typeface="Arial" charset="0"/>
                </a:rPr>
                <a:t>15</a:t>
              </a:r>
              <a:r>
                <a:rPr lang="en-US" sz="4200" dirty="0" smtClean="0">
                  <a:solidFill>
                    <a:schemeClr val="tx1"/>
                  </a:solidFill>
                  <a:latin typeface="Arial" charset="0"/>
                </a:rPr>
                <a:t>N </a:t>
              </a: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compositions of water bodies in the island of Ireland.</a:t>
              </a:r>
            </a:p>
            <a:p>
              <a:pPr marL="347663" indent="-347663" algn="just" defTabSz="2085975">
                <a:buFont typeface="Arial" pitchFamily="34" charset="0"/>
                <a:buChar char="♦"/>
                <a:defRPr/>
              </a:pPr>
              <a:r>
                <a:rPr lang="en-GB" sz="4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model that allows the sources of nitrate pollution to be disentangled, which can be used in other nitrate sensitive regions.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52209" y="20684180"/>
            <a:ext cx="9793087" cy="15457683"/>
            <a:chOff x="19964177" y="21044220"/>
            <a:chExt cx="9793087" cy="15457683"/>
          </a:xfrm>
        </p:grpSpPr>
        <p:graphicFrame>
          <p:nvGraphicFramePr>
            <p:cNvPr id="35" name="Diagram 34"/>
            <p:cNvGraphicFramePr/>
            <p:nvPr/>
          </p:nvGraphicFramePr>
          <p:xfrm>
            <a:off x="21188312" y="22916431"/>
            <a:ext cx="8568952" cy="135854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 rot="16200000">
              <a:off x="16609417" y="24398980"/>
              <a:ext cx="763284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Project Plan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cxnSp>
        <p:nvCxnSpPr>
          <p:cNvPr id="76" name="Elbow Connector 75"/>
          <p:cNvCxnSpPr/>
          <p:nvPr/>
        </p:nvCxnSpPr>
        <p:spPr bwMode="auto">
          <a:xfrm>
            <a:off x="0" y="33357590"/>
            <a:ext cx="30567313" cy="3384376"/>
          </a:xfrm>
          <a:prstGeom prst="bentConnector3">
            <a:avLst>
              <a:gd name="adj1" fmla="val 65830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ounded Rectangle 82"/>
          <p:cNvSpPr/>
          <p:nvPr/>
        </p:nvSpPr>
        <p:spPr bwMode="auto">
          <a:xfrm>
            <a:off x="19244096" y="37102006"/>
            <a:ext cx="11161240" cy="259228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marL="347663" indent="-347663" algn="just" defTabSz="2085975" eaLnBrk="0" hangingPunct="0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[1] EEA 2010. The European Environment: State and Outlook 2010: Freshwater Quality. Copenhagen: Publications Office of the European Union. </a:t>
            </a:r>
          </a:p>
          <a:p>
            <a:pPr marL="347663" indent="-347663" algn="just" defTabSz="2085975" eaLnBrk="0" hangingPunct="0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Mean Annual Nitrates in Rivers (WISE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[Online]. Available from: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http://www.eea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europa.eu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/themes/water/interactive/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soe-ri-ni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[Accessed 20/12/2010]. </a:t>
            </a:r>
          </a:p>
          <a:p>
            <a:pPr marL="347663" indent="-347663" algn="just" defTabSz="2085975" eaLnBrk="0" hangingPunct="0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[3]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2009. River basin management plans: groundwater classification: Nitrate.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WFDGW6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7663" indent="-347663" algn="just" defTabSz="2085975" eaLnBrk="0" hangingPunct="0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[4] Kendall, C. Tracing sources of agricultural N using isotopic techniques: The state of science [Online]. Available from: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www.epa.gov/osp/presentations/afo/13_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​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Kendall.ppt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[Accessed 15/12/2010]. 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00264D"/>
              </a:clrFrom>
              <a:clrTo>
                <a:srgbClr val="0026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" y="332767"/>
            <a:ext cx="5297420" cy="37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7" cstate="print"/>
          <a:srcRect l="31189" t="14300" r="6826" b="10626"/>
          <a:stretch>
            <a:fillRect/>
          </a:stretch>
        </p:blipFill>
        <p:spPr bwMode="auto">
          <a:xfrm>
            <a:off x="18734076" y="8226798"/>
            <a:ext cx="47584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TextBox 9"/>
          <p:cNvSpPr txBox="1">
            <a:spLocks noChangeArrowheads="1"/>
          </p:cNvSpPr>
          <p:nvPr/>
        </p:nvSpPr>
        <p:spPr bwMode="auto">
          <a:xfrm>
            <a:off x="-17961" y="39622286"/>
            <a:ext cx="3056731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endParaRPr lang="en-GB" sz="4400" b="1" dirty="0" smtClean="0">
              <a:solidFill>
                <a:srgbClr val="002566"/>
              </a:solidFill>
              <a:latin typeface="Arial" charset="0"/>
            </a:endParaRPr>
          </a:p>
          <a:p>
            <a:pPr eaLnBrk="0" hangingPunct="0"/>
            <a:r>
              <a:rPr lang="en-GB" sz="4400" b="1" dirty="0" smtClean="0">
                <a:solidFill>
                  <a:srgbClr val="002566"/>
                </a:solidFill>
                <a:latin typeface="Arial" charset="0"/>
              </a:rPr>
              <a:t>																								cecilia.fenech@dcu.ie 	</a:t>
            </a:r>
          </a:p>
          <a:p>
            <a:pPr eaLnBrk="0" hangingPunct="0"/>
            <a:r>
              <a:rPr lang="en-GB" sz="4400" b="1" dirty="0" smtClean="0">
                <a:solidFill>
                  <a:srgbClr val="002566"/>
                </a:solidFill>
                <a:latin typeface="Arial" charset="0"/>
              </a:rPr>
              <a:t>	Supported </a:t>
            </a:r>
            <a:r>
              <a:rPr lang="en-GB" sz="4400" b="1" dirty="0">
                <a:solidFill>
                  <a:srgbClr val="002566"/>
                </a:solidFill>
                <a:latin typeface="Arial" charset="0"/>
              </a:rPr>
              <a:t>by</a:t>
            </a:r>
            <a:r>
              <a:rPr lang="en-GB" sz="4400" b="1" dirty="0" smtClean="0">
                <a:solidFill>
                  <a:srgbClr val="002566"/>
                </a:solidFill>
                <a:latin typeface="Arial" charset="0"/>
              </a:rPr>
              <a:t>:																Contact:	anne.morissey@dcu.ie</a:t>
            </a:r>
          </a:p>
          <a:p>
            <a:pPr eaLnBrk="0" hangingPunct="0"/>
            <a:r>
              <a:rPr lang="en-GB" sz="4400" b="1" dirty="0" smtClean="0">
                <a:solidFill>
                  <a:srgbClr val="002566"/>
                </a:solidFill>
                <a:latin typeface="Arial" charset="0"/>
              </a:rPr>
              <a:t>																								john.tobin@dcu.ie</a:t>
            </a:r>
            <a:endParaRPr lang="en-GB" sz="4400" b="1" dirty="0">
              <a:solidFill>
                <a:srgbClr val="0025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DCU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002566"/>
      </a:accent1>
      <a:accent2>
        <a:srgbClr val="FFA626"/>
      </a:accent2>
      <a:accent3>
        <a:srgbClr val="61ED00"/>
      </a:accent3>
      <a:accent4>
        <a:srgbClr val="E00053"/>
      </a:accent4>
      <a:accent5>
        <a:srgbClr val="14A346"/>
      </a:accent5>
      <a:accent6>
        <a:srgbClr val="5E00BF"/>
      </a:accent6>
      <a:hlink>
        <a:srgbClr val="E2D700"/>
      </a:hlink>
      <a:folHlink>
        <a:srgbClr val="85DFD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593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Resources</dc:creator>
  <cp:lastModifiedBy>DCU User</cp:lastModifiedBy>
  <cp:revision>323</cp:revision>
  <cp:lastPrinted>2011-01-12T08:57:47Z</cp:lastPrinted>
  <dcterms:created xsi:type="dcterms:W3CDTF">2005-07-18T12:57:00Z</dcterms:created>
  <dcterms:modified xsi:type="dcterms:W3CDTF">2011-01-13T10:31:26Z</dcterms:modified>
</cp:coreProperties>
</file>